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1006" r:id="rId2"/>
    <p:sldId id="1005" r:id="rId3"/>
    <p:sldId id="320" r:id="rId4"/>
    <p:sldId id="1028" r:id="rId5"/>
    <p:sldId id="1007" r:id="rId6"/>
    <p:sldId id="773" r:id="rId7"/>
    <p:sldId id="1008" r:id="rId8"/>
    <p:sldId id="1009" r:id="rId9"/>
    <p:sldId id="1010" r:id="rId10"/>
    <p:sldId id="1029" r:id="rId11"/>
    <p:sldId id="1011" r:id="rId12"/>
    <p:sldId id="1021" r:id="rId13"/>
    <p:sldId id="1020" r:id="rId14"/>
    <p:sldId id="1019" r:id="rId15"/>
    <p:sldId id="1013" r:id="rId16"/>
    <p:sldId id="1014" r:id="rId17"/>
    <p:sldId id="1015" r:id="rId18"/>
    <p:sldId id="1012" r:id="rId19"/>
    <p:sldId id="1016" r:id="rId20"/>
    <p:sldId id="1022" r:id="rId21"/>
    <p:sldId id="1025" r:id="rId22"/>
    <p:sldId id="1023" r:id="rId23"/>
    <p:sldId id="1024" r:id="rId24"/>
    <p:sldId id="1018" r:id="rId25"/>
    <p:sldId id="1031" r:id="rId26"/>
    <p:sldId id="1017" r:id="rId27"/>
    <p:sldId id="1026" r:id="rId28"/>
    <p:sldId id="1030" r:id="rId29"/>
    <p:sldId id="1027" r:id="rId30"/>
    <p:sldId id="1032" r:id="rId31"/>
    <p:sldId id="1049" r:id="rId32"/>
    <p:sldId id="1033" r:id="rId33"/>
    <p:sldId id="1034" r:id="rId34"/>
    <p:sldId id="1035" r:id="rId35"/>
    <p:sldId id="1042" r:id="rId36"/>
    <p:sldId id="1036" r:id="rId37"/>
    <p:sldId id="1038" r:id="rId38"/>
    <p:sldId id="1041" r:id="rId39"/>
    <p:sldId id="1037" r:id="rId40"/>
    <p:sldId id="1039" r:id="rId41"/>
    <p:sldId id="1043" r:id="rId42"/>
    <p:sldId id="1044" r:id="rId43"/>
    <p:sldId id="1045" r:id="rId44"/>
    <p:sldId id="1046" r:id="rId45"/>
    <p:sldId id="1050" r:id="rId46"/>
    <p:sldId id="1047" r:id="rId47"/>
    <p:sldId id="1048" r:id="rId48"/>
    <p:sldId id="1051" r:id="rId49"/>
    <p:sldId id="1052" r:id="rId50"/>
    <p:sldId id="1055" r:id="rId51"/>
    <p:sldId id="1053" r:id="rId52"/>
    <p:sldId id="1056" r:id="rId53"/>
    <p:sldId id="1057" r:id="rId54"/>
    <p:sldId id="1058" r:id="rId55"/>
    <p:sldId id="1060" r:id="rId56"/>
    <p:sldId id="1054" r:id="rId57"/>
    <p:sldId id="1064" r:id="rId58"/>
    <p:sldId id="1061" r:id="rId59"/>
    <p:sldId id="1062" r:id="rId60"/>
    <p:sldId id="1063" r:id="rId61"/>
    <p:sldId id="1065" r:id="rId62"/>
    <p:sldId id="1066" r:id="rId63"/>
    <p:sldId id="1067" r:id="rId64"/>
    <p:sldId id="1068" r:id="rId65"/>
    <p:sldId id="1069" r:id="rId66"/>
    <p:sldId id="1070" r:id="rId67"/>
    <p:sldId id="1071" r:id="rId68"/>
    <p:sldId id="1072" r:id="rId69"/>
    <p:sldId id="1073" r:id="rId70"/>
    <p:sldId id="1074" r:id="rId71"/>
    <p:sldId id="1075" r:id="rId72"/>
    <p:sldId id="1076" r:id="rId73"/>
    <p:sldId id="1077" r:id="rId74"/>
    <p:sldId id="1079" r:id="rId75"/>
    <p:sldId id="1078" r:id="rId76"/>
    <p:sldId id="325" r:id="rId77"/>
    <p:sldId id="1080" r:id="rId78"/>
    <p:sldId id="311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C"/>
    <a:srgbClr val="0000CC"/>
    <a:srgbClr val="304D87"/>
    <a:srgbClr val="FFFFFF"/>
    <a:srgbClr val="000066"/>
    <a:srgbClr val="FFCCFF"/>
    <a:srgbClr val="FF3399"/>
    <a:srgbClr val="FF99CC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2" autoAdjust="0"/>
    <p:restoredTop sz="81987" autoAdjust="0"/>
  </p:normalViewPr>
  <p:slideViewPr>
    <p:cSldViewPr>
      <p:cViewPr varScale="1">
        <p:scale>
          <a:sx n="56" d="100"/>
          <a:sy n="56" d="100"/>
        </p:scale>
        <p:origin x="1784" y="20"/>
      </p:cViewPr>
      <p:guideLst>
        <p:guide orient="horz" pos="2232"/>
        <p:guide pos="2880"/>
      </p:guideLst>
    </p:cSldViewPr>
  </p:slideViewPr>
  <p:outlineViewPr>
    <p:cViewPr>
      <p:scale>
        <a:sx n="33" d="100"/>
        <a:sy n="33" d="100"/>
      </p:scale>
      <p:origin x="0" y="-3644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5622"/>
    </p:cViewPr>
  </p:sorterViewPr>
  <p:notesViewPr>
    <p:cSldViewPr>
      <p:cViewPr varScale="1">
        <p:scale>
          <a:sx n="96" d="100"/>
          <a:sy n="96" d="100"/>
        </p:scale>
        <p:origin x="3642" y="102"/>
      </p:cViewPr>
      <p:guideLst/>
    </p:cSldViewPr>
  </p:notesViewPr>
  <p:gridSpacing cx="76319" cy="7631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317CC-1E19-40D4-A72B-68C64320F02C}" type="datetimeFigureOut">
              <a:rPr lang="zh-CN" altLang="en-US" smtClean="0"/>
              <a:t>2018/7/17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C3C73-96DC-472B-BFD2-0899B71326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5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59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815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113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260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91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浏览历史信息， 了解作者，时间，提交信息</a:t>
            </a:r>
          </a:p>
        </p:txBody>
      </p:sp>
    </p:spTree>
    <p:extLst>
      <p:ext uri="{BB962C8B-B14F-4D97-AF65-F5344CB8AC3E}">
        <p14:creationId xmlns:p14="http://schemas.microsoft.com/office/powerpoint/2010/main" val="110549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108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512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414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19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349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现在我们已经讲了很多了，放松下，再仔细玩把游戏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240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现在我们已经讲了很多了，放松下，再仔细玩把游戏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748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532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如果</a:t>
            </a:r>
            <a:r>
              <a:rPr lang="en-US" altLang="zh-CN" dirty="0"/>
              <a:t>A</a:t>
            </a:r>
            <a:r>
              <a:rPr lang="zh-CN" altLang="en-US" dirty="0"/>
              <a:t>版本没问题，但</a:t>
            </a:r>
            <a:r>
              <a:rPr lang="en-US" altLang="zh-CN" dirty="0"/>
              <a:t>B</a:t>
            </a:r>
            <a:r>
              <a:rPr lang="zh-CN" altLang="en-US" dirty="0"/>
              <a:t>版本有问题，那么说明</a:t>
            </a:r>
            <a:r>
              <a:rPr lang="en-US" altLang="zh-CN" dirty="0"/>
              <a:t>B</a:t>
            </a:r>
            <a:r>
              <a:rPr lang="zh-CN" altLang="en-US" dirty="0"/>
              <a:t>版本引入了问题。</a:t>
            </a:r>
          </a:p>
        </p:txBody>
      </p:sp>
    </p:spTree>
    <p:extLst>
      <p:ext uri="{BB962C8B-B14F-4D97-AF65-F5344CB8AC3E}">
        <p14:creationId xmlns:p14="http://schemas.microsoft.com/office/powerpoint/2010/main" val="3850251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898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讲讲</a:t>
            </a:r>
            <a:r>
              <a:rPr lang="en-US" altLang="zh-CN" dirty="0"/>
              <a:t>master, HEAD</a:t>
            </a:r>
            <a:r>
              <a:rPr lang="zh-CN" altLang="en-US" dirty="0"/>
              <a:t>和分支的概念</a:t>
            </a:r>
          </a:p>
        </p:txBody>
      </p:sp>
    </p:spTree>
    <p:extLst>
      <p:ext uri="{BB962C8B-B14F-4D97-AF65-F5344CB8AC3E}">
        <p14:creationId xmlns:p14="http://schemas.microsoft.com/office/powerpoint/2010/main" val="173536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59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426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19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414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915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537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291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提交新版本之前，我们先介绍几个简单但非常重要的概念</a:t>
            </a:r>
          </a:p>
        </p:txBody>
      </p:sp>
    </p:spTree>
    <p:extLst>
      <p:ext uri="{BB962C8B-B14F-4D97-AF65-F5344CB8AC3E}">
        <p14:creationId xmlns:p14="http://schemas.microsoft.com/office/powerpoint/2010/main" val="1172748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743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985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662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201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8945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3059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307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180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096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56205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9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一方面这个游戏准备发行到意大利，要出个意大利版本。 另一个是想实验一个新功能，那我们应该怎么做好呢？</a:t>
            </a:r>
          </a:p>
        </p:txBody>
      </p:sp>
    </p:spTree>
    <p:extLst>
      <p:ext uri="{BB962C8B-B14F-4D97-AF65-F5344CB8AC3E}">
        <p14:creationId xmlns:p14="http://schemas.microsoft.com/office/powerpoint/2010/main" val="6363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408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1517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3798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远程分支代表</a:t>
            </a:r>
          </a:p>
        </p:txBody>
      </p:sp>
    </p:spTree>
    <p:extLst>
      <p:ext uri="{BB962C8B-B14F-4D97-AF65-F5344CB8AC3E}">
        <p14:creationId xmlns:p14="http://schemas.microsoft.com/office/powerpoint/2010/main" val="310149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359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5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595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远程分支表示我没有创建他</a:t>
            </a:r>
            <a:r>
              <a:rPr lang="en-US" altLang="zh-CN" dirty="0"/>
              <a:t>,</a:t>
            </a:r>
            <a:r>
              <a:rPr lang="zh-CN" altLang="en-US" dirty="0"/>
              <a:t>通过</a:t>
            </a:r>
            <a:r>
              <a:rPr lang="en-US" altLang="zh-CN" dirty="0"/>
              <a:t>checkout</a:t>
            </a:r>
            <a:r>
              <a:rPr lang="zh-CN" altLang="en-US" dirty="0"/>
              <a:t>，我可以将该远程分支弄到本地</a:t>
            </a:r>
          </a:p>
        </p:txBody>
      </p:sp>
    </p:spTree>
    <p:extLst>
      <p:ext uri="{BB962C8B-B14F-4D97-AF65-F5344CB8AC3E}">
        <p14:creationId xmlns:p14="http://schemas.microsoft.com/office/powerpoint/2010/main" val="235331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5185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375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506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918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47167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远程分支表示我没有创建他</a:t>
            </a:r>
            <a:r>
              <a:rPr lang="en-US" altLang="zh-CN" dirty="0"/>
              <a:t>,</a:t>
            </a:r>
            <a:r>
              <a:rPr lang="zh-CN" altLang="en-US" dirty="0"/>
              <a:t>通过</a:t>
            </a:r>
            <a:r>
              <a:rPr lang="en-US" altLang="zh-CN" dirty="0"/>
              <a:t>checkout</a:t>
            </a:r>
            <a:r>
              <a:rPr lang="zh-CN" altLang="en-US" dirty="0"/>
              <a:t>，我可以将该远程分支弄到本地</a:t>
            </a:r>
          </a:p>
        </p:txBody>
      </p:sp>
    </p:spTree>
    <p:extLst>
      <p:ext uri="{BB962C8B-B14F-4D97-AF65-F5344CB8AC3E}">
        <p14:creationId xmlns:p14="http://schemas.microsoft.com/office/powerpoint/2010/main" val="15459652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663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114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66498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853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6119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77426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8995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0320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1693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3001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41496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2339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52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2350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9868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20318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9878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6679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9879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8967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5146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187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6C3C73-96DC-472B-BFD2-0899B7132652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8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27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277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/>
          <p:nvPr/>
        </p:nvSpPr>
        <p:spPr bwMode="gray">
          <a:xfrm>
            <a:off x="0" y="0"/>
            <a:ext cx="7677150" cy="6858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72" y="0"/>
              </a:cxn>
              <a:cxn ang="0">
                <a:pos x="2832" y="4320"/>
              </a:cxn>
              <a:cxn ang="0">
                <a:pos x="0" y="4320"/>
              </a:cxn>
              <a:cxn ang="0">
                <a:pos x="0" y="0"/>
              </a:cxn>
            </a:cxnLst>
            <a:rect l="0" t="0" r="r" b="b"/>
            <a:pathLst>
              <a:path w="4272" h="4320">
                <a:moveTo>
                  <a:pt x="0" y="0"/>
                </a:moveTo>
                <a:lnTo>
                  <a:pt x="4272" y="0"/>
                </a:lnTo>
                <a:lnTo>
                  <a:pt x="2832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19216"/>
                  <a:invGamma/>
                </a:schemeClr>
              </a:gs>
              <a:gs pos="100000">
                <a:schemeClr val="folHlink">
                  <a:alpha val="23000"/>
                </a:schemeClr>
              </a:gs>
            </a:gsLst>
            <a:lin ang="2700000" scaled="1"/>
          </a:gradFill>
          <a:ln w="9525">
            <a:noFill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0" y="762000"/>
            <a:ext cx="9144000" cy="2386013"/>
          </a:xfrm>
          <a:prstGeom prst="rect">
            <a:avLst/>
          </a:prstGeom>
          <a:solidFill>
            <a:schemeClr val="hlink">
              <a:alpha val="96001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0" y="6477000"/>
            <a:ext cx="9144000" cy="381000"/>
          </a:xfrm>
          <a:prstGeom prst="rect">
            <a:avLst/>
          </a:prstGeom>
          <a:solidFill>
            <a:srgbClr val="969696">
              <a:alpha val="56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r>
              <a:rPr lang="en-US" altLang="zh-CN" b="1" dirty="0"/>
              <a:t>                                                                                                          </a:t>
            </a:r>
            <a:r>
              <a:rPr lang="en-US" altLang="zh-CN" b="1" dirty="0">
                <a:solidFill>
                  <a:schemeClr val="bg1"/>
                </a:solidFill>
              </a:rPr>
              <a:t>www.corigine.com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92" name="Freeform 20" descr="gbc_1"/>
          <p:cNvSpPr/>
          <p:nvPr/>
        </p:nvSpPr>
        <p:spPr bwMode="gray">
          <a:xfrm>
            <a:off x="0" y="914400"/>
            <a:ext cx="7326313" cy="22336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615" y="0"/>
              </a:cxn>
              <a:cxn ang="0">
                <a:pos x="4092" y="1386"/>
              </a:cxn>
              <a:cxn ang="0">
                <a:pos x="0" y="1407"/>
              </a:cxn>
              <a:cxn ang="0">
                <a:pos x="0" y="0"/>
              </a:cxn>
            </a:cxnLst>
            <a:rect l="0" t="0" r="r" b="b"/>
            <a:pathLst>
              <a:path w="4615" h="1407">
                <a:moveTo>
                  <a:pt x="0" y="0"/>
                </a:moveTo>
                <a:lnTo>
                  <a:pt x="4615" y="0"/>
                </a:lnTo>
                <a:lnTo>
                  <a:pt x="4092" y="1386"/>
                </a:lnTo>
                <a:lnTo>
                  <a:pt x="0" y="1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>
              <a:lum bright="-10000" contrast="4000"/>
            </a:blip>
            <a:srcRect/>
            <a:stretch>
              <a:fillRect/>
            </a:stretch>
          </a:blipFill>
          <a:ln w="9525">
            <a:noFill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0" y="3124200"/>
            <a:ext cx="9144000" cy="762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3200400"/>
            <a:ext cx="7239000" cy="6096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495800" y="4038600"/>
            <a:ext cx="3581400" cy="3048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  <p:pic>
        <p:nvPicPr>
          <p:cNvPr id="13" name="Picture 1" descr="C:\Users\y\AppData\Roaming\Tencent\Users\33077773\QQ\WinTemp\RichOle\1`C`K3Z$`@R9(D9$A88N`J6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5410200"/>
            <a:ext cx="2362199" cy="103923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412750"/>
            <a:ext cx="82296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076325"/>
            <a:ext cx="8229600" cy="52482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9FA7E2D-7F23-40B0-9A69-DFC235A8CCA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412750"/>
            <a:ext cx="2076450" cy="5911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12750"/>
            <a:ext cx="6076950" cy="5911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172607B-5BA9-4588-9459-51F04C4CB4F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412750"/>
            <a:ext cx="82296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9E06455-22FE-4A86-B279-0C86A6B38E7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  <a:t>2018/7/17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412750"/>
            <a:ext cx="82296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248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C8998D-603E-4FD3-992C-FC939BBEA09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8356D94-FDD9-4573-A097-0FFC44E206B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412750"/>
            <a:ext cx="82296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51B4EC-52C8-4711-86D9-DD82DB98D29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FA6BC58-9003-499D-8707-66B77A7C33C5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412750"/>
            <a:ext cx="82296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C070EA4-1031-4CA7-9808-63CA0ECE473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117C632-C6B0-42C8-9543-7BC3B4FBABC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E8C56EC-B5A3-48C6-9FD8-51FBCCE70713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570663"/>
            <a:ext cx="2133600" cy="1920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962400" y="6553200"/>
            <a:ext cx="1219200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D0ED12E-3B72-481F-A12D-26FDC33494D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                                                                                                www.corigine.com</a:t>
            </a:r>
            <a:r>
              <a:rPr lang="en-US" altLang="zh-CN" b="1" baseline="0" dirty="0"/>
              <a:t> </a:t>
            </a:r>
            <a:endParaRPr lang="zh-CN" altLang="en-US" b="1" dirty="0"/>
          </a:p>
        </p:txBody>
      </p:sp>
      <p:sp>
        <p:nvSpPr>
          <p:cNvPr id="1044" name="Freeform 20" descr="gbc_3"/>
          <p:cNvSpPr/>
          <p:nvPr/>
        </p:nvSpPr>
        <p:spPr bwMode="gray">
          <a:xfrm>
            <a:off x="0" y="0"/>
            <a:ext cx="8915400" cy="1014413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5465" y="563"/>
              </a:cxn>
              <a:cxn ang="0">
                <a:pos x="5616" y="0"/>
              </a:cxn>
              <a:cxn ang="0">
                <a:pos x="0" y="0"/>
              </a:cxn>
              <a:cxn ang="0">
                <a:pos x="0" y="576"/>
              </a:cxn>
            </a:cxnLst>
            <a:rect l="0" t="0" r="r" b="b"/>
            <a:pathLst>
              <a:path w="5616" h="576">
                <a:moveTo>
                  <a:pt x="0" y="576"/>
                </a:moveTo>
                <a:lnTo>
                  <a:pt x="5465" y="563"/>
                </a:lnTo>
                <a:lnTo>
                  <a:pt x="5616" y="0"/>
                </a:lnTo>
                <a:lnTo>
                  <a:pt x="0" y="0"/>
                </a:lnTo>
                <a:lnTo>
                  <a:pt x="0" y="576"/>
                </a:lnTo>
                <a:close/>
              </a:path>
            </a:pathLst>
          </a:custGeom>
          <a:blipFill dpi="0" rotWithShape="1">
            <a:blip r:embed="rId15" cstate="print"/>
            <a:srcRect/>
            <a:stretch>
              <a:fillRect/>
            </a:stretch>
          </a:blipFill>
          <a:ln w="9525">
            <a:noFill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gray">
          <a:xfrm>
            <a:off x="0" y="403225"/>
            <a:ext cx="9144000" cy="609600"/>
          </a:xfrm>
          <a:prstGeom prst="rect">
            <a:avLst/>
          </a:prstGeom>
          <a:solidFill>
            <a:srgbClr val="173D89">
              <a:alpha val="77000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2" name="Freeform 18"/>
          <p:cNvSpPr/>
          <p:nvPr/>
        </p:nvSpPr>
        <p:spPr bwMode="gray">
          <a:xfrm>
            <a:off x="8664575" y="403225"/>
            <a:ext cx="477838" cy="609600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0" y="384"/>
              </a:cxn>
              <a:cxn ang="0">
                <a:pos x="288" y="384"/>
              </a:cxn>
              <a:cxn ang="0">
                <a:pos x="288" y="0"/>
              </a:cxn>
              <a:cxn ang="0">
                <a:pos x="96" y="0"/>
              </a:cxn>
            </a:cxnLst>
            <a:rect l="0" t="0" r="r" b="b"/>
            <a:pathLst>
              <a:path w="288" h="384">
                <a:moveTo>
                  <a:pt x="96" y="0"/>
                </a:moveTo>
                <a:lnTo>
                  <a:pt x="0" y="384"/>
                </a:lnTo>
                <a:lnTo>
                  <a:pt x="288" y="384"/>
                </a:lnTo>
                <a:lnTo>
                  <a:pt x="288" y="0"/>
                </a:lnTo>
                <a:lnTo>
                  <a:pt x="96" y="0"/>
                </a:lnTo>
                <a:close/>
              </a:path>
            </a:pathLst>
          </a:custGeom>
          <a:solidFill>
            <a:schemeClr val="hlink"/>
          </a:solidFill>
          <a:ln w="9525">
            <a:noFill/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9457" name="Picture 1" descr="C:\Users\y\AppData\Roaming\Tencent\Users\33077773\QQ\WinTemp\RichOle\1`C`K3Z$`@R9(D9$A88N`J6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" y="1"/>
            <a:ext cx="2362199" cy="103923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about/free-and-open-sour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about/free-and-open-sourc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about/free-and-open-sourc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about/free-and-open-sour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about/free-and-open-sour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5498" y="524257"/>
            <a:ext cx="5885137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zh-CN" altLang="en-US" sz="2400" b="0" i="0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安装</a:t>
            </a: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</a:t>
            </a:r>
          </a:p>
          <a:p>
            <a:pPr marL="857250" lvl="1" indent="-400050" fontAlgn="auto">
              <a:buFont typeface="Wingdings" panose="05000000000000000000" pitchFamily="2" charset="2"/>
              <a:buChar char="§"/>
              <a:defRPr/>
            </a:pPr>
            <a:r>
              <a:rPr lang="zh-CN" altLang="en-US" sz="1800" dirty="0"/>
              <a:t>在</a:t>
            </a:r>
            <a:r>
              <a:rPr lang="en-US" altLang="zh-CN" sz="1800" dirty="0"/>
              <a:t>Windows</a:t>
            </a:r>
            <a:r>
              <a:rPr lang="zh-CN" altLang="en-US" sz="1800" dirty="0"/>
              <a:t>上使用</a:t>
            </a:r>
            <a:r>
              <a:rPr lang="en-US" altLang="zh-CN" sz="1800" dirty="0"/>
              <a:t>Git</a:t>
            </a:r>
            <a:r>
              <a:rPr lang="zh-CN" altLang="en-US" sz="1800" dirty="0"/>
              <a:t>，可以从</a:t>
            </a:r>
            <a:r>
              <a:rPr lang="en-US" altLang="zh-CN" sz="1800" dirty="0"/>
              <a:t>Git</a:t>
            </a:r>
            <a:r>
              <a:rPr lang="zh-CN" altLang="en-US" sz="1800" dirty="0"/>
              <a:t>官网直接</a:t>
            </a:r>
            <a:r>
              <a:rPr lang="zh-CN" altLang="en-US" sz="1800" dirty="0">
                <a:hlinkClick r:id="rId3"/>
              </a:rPr>
              <a:t>下载安装程序</a:t>
            </a:r>
            <a:r>
              <a:rPr lang="zh-CN" altLang="en-US" sz="1800" dirty="0"/>
              <a:t>（</a:t>
            </a:r>
            <a:r>
              <a:rPr lang="en-US" altLang="zh-CN" sz="1800" dirty="0">
                <a:hlinkClick r:id="rId3"/>
              </a:rPr>
              <a:t>https://git-scm.com/downloads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857250" lvl="1" indent="-400050" fontAlgn="auto">
              <a:buFont typeface="Wingdings" panose="05000000000000000000" pitchFamily="2" charset="2"/>
              <a:buChar char="§"/>
              <a:defRPr/>
            </a:pPr>
            <a:r>
              <a:rPr lang="zh-CN" altLang="en-US" sz="1800" dirty="0"/>
              <a:t>桌面右键打开</a:t>
            </a:r>
            <a:r>
              <a:rPr lang="en-US" altLang="zh-CN" sz="1800" dirty="0"/>
              <a:t>Git Bash</a:t>
            </a:r>
            <a:endParaRPr lang="en-US" altLang="zh-CN" sz="2000" dirty="0"/>
          </a:p>
          <a:p>
            <a:pPr marL="571500" indent="-571500" fontAlgn="auto">
              <a:buFont typeface="+mj-lt"/>
              <a:buAutoNum type="romanUcPeriod"/>
              <a:defRPr/>
            </a:pP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</a:t>
            </a: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，在命令行中输入</a:t>
            </a:r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fontAlgn="auto">
              <a:buFont typeface="Wingdings" panose="05000000000000000000" pitchFamily="2" charset="2"/>
              <a:buChar char="§"/>
              <a:defRPr/>
            </a:pP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config --global user.name "Your Name“</a:t>
            </a:r>
          </a:p>
          <a:p>
            <a:pPr marL="1028700" lvl="1" indent="-571500" fontAlgn="auto">
              <a:buFont typeface="Wingdings" panose="05000000000000000000" pitchFamily="2" charset="2"/>
              <a:buChar char="§"/>
              <a:defRPr/>
            </a:pP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config --global </a:t>
            </a:r>
            <a:r>
              <a:rPr lang="en-US" altLang="zh-CN" sz="1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user.email</a:t>
            </a: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"email@example.com"</a:t>
            </a:r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上克隆</a:t>
            </a:r>
            <a:r>
              <a:rPr lang="en-US" altLang="zh-CN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asteriod</a:t>
            </a: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仓库</a:t>
            </a:r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fontAlgn="auto">
              <a:buFont typeface="Wingdings" panose="05000000000000000000" pitchFamily="2" charset="2"/>
              <a:buChar char="§"/>
              <a:defRPr/>
            </a:pPr>
            <a:r>
              <a:rPr lang="en-US" altLang="zh-CN" sz="1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clone https://github.com/chenwade/asteroids.git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indent="-400050" fontAlgn="auto">
              <a:buFont typeface="+mj-lt"/>
              <a:buAutoNum type="romanUcPeriod"/>
              <a:defRPr/>
            </a:pPr>
            <a:endParaRPr lang="en-US" altLang="zh-CN" sz="1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D4F4-4183-43C4-9612-5353A260C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1" y="1205536"/>
            <a:ext cx="2358749" cy="2895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8E6F91-87E1-4862-BB18-FE9C944A1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113" y="4307295"/>
            <a:ext cx="5674877" cy="22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0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Contents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42921" y="1902621"/>
            <a:ext cx="6462600" cy="351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?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找出游戏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lvl="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kern="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48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908688" y="1368387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下游戏项目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CABC48-6ADA-4F7C-A1A6-818D7C5730B6}"/>
              </a:ext>
            </a:extLst>
          </p:cNvPr>
          <p:cNvSpPr/>
          <p:nvPr/>
        </p:nvSpPr>
        <p:spPr>
          <a:xfrm>
            <a:off x="1193244" y="2360534"/>
            <a:ext cx="68071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fontAlgn="auto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defRPr/>
            </a:pPr>
            <a:r>
              <a:rPr lang="en-US" altLang="zh-CN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上克隆</a:t>
            </a:r>
            <a:r>
              <a:rPr lang="en-US" altLang="zh-CN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asteriod</a:t>
            </a:r>
            <a:r>
              <a:rPr lang="zh-CN" alt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仓库</a:t>
            </a:r>
            <a:endParaRPr lang="en-US" altLang="zh-CN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fontAlgn="auto">
              <a:buFont typeface="Wingdings" panose="05000000000000000000" pitchFamily="2" charset="2"/>
              <a:buChar char="§"/>
              <a:defRPr/>
            </a:pP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clone https://github.com/chenwade/asteroids.git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AD0CA0-CA1E-4211-B73B-750370D1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581638"/>
            <a:ext cx="6807199" cy="26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7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2C2F9-014F-467A-A3B3-ABFD97142049}"/>
              </a:ext>
            </a:extLst>
          </p:cNvPr>
          <p:cNvSpPr/>
          <p:nvPr/>
        </p:nvSpPr>
        <p:spPr>
          <a:xfrm>
            <a:off x="1061326" y="2385860"/>
            <a:ext cx="663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2040-1520-4346-ABAB-A2685C7B20AA}"/>
              </a:ext>
            </a:extLst>
          </p:cNvPr>
          <p:cNvSpPr txBox="1"/>
          <p:nvPr/>
        </p:nvSpPr>
        <p:spPr>
          <a:xfrm>
            <a:off x="603412" y="1524086"/>
            <a:ext cx="4426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 使用 </a:t>
            </a:r>
            <a:r>
              <a:rPr lang="en-US" altLang="zh-CN" sz="2800" dirty="0"/>
              <a:t>git clone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4EA99-8E30-4398-B04F-BAAADD96E0D5}"/>
              </a:ext>
            </a:extLst>
          </p:cNvPr>
          <p:cNvSpPr/>
          <p:nvPr/>
        </p:nvSpPr>
        <p:spPr>
          <a:xfrm>
            <a:off x="1404761" y="2399910"/>
            <a:ext cx="49607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从已有的 </a:t>
            </a:r>
            <a:r>
              <a:rPr lang="en-US" altLang="zh-CN" dirty="0"/>
              <a:t>Git </a:t>
            </a:r>
            <a:r>
              <a:rPr lang="zh-CN" altLang="en-US" dirty="0"/>
              <a:t>仓库克隆出一个新的镜像仓库来，包含文件，历史等</a:t>
            </a:r>
            <a:endParaRPr lang="en-US" altLang="zh-CN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ourier"/>
              </a:rPr>
              <a:t>git clone [</a:t>
            </a:r>
            <a:r>
              <a:rPr lang="en-US" dirty="0" err="1">
                <a:latin typeface="Courier"/>
              </a:rPr>
              <a:t>url</a:t>
            </a:r>
            <a:r>
              <a:rPr lang="en-US" dirty="0">
                <a:latin typeface="Courier"/>
              </a:rPr>
              <a:t>]</a:t>
            </a:r>
            <a:endParaRPr lang="en-US" dirty="0"/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6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5E8DC-479B-4D1D-B83F-27D7DA8D7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40" y="2215509"/>
            <a:ext cx="6105520" cy="42652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908688" y="1368387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然后玩把游戏先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193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908688" y="1368387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玩把游戏先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A0591-3EC0-4E72-862F-B603B948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7626"/>
            <a:ext cx="9144000" cy="40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06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908688" y="1368387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游戏不是一次写完的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E03E7-25F9-4955-A8AE-6591E64E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4" y="2360534"/>
            <a:ext cx="5342330" cy="39294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2119F6-2855-4EB1-B43F-3CF5133D1154}"/>
              </a:ext>
            </a:extLst>
          </p:cNvPr>
          <p:cNvSpPr/>
          <p:nvPr/>
        </p:nvSpPr>
        <p:spPr>
          <a:xfrm>
            <a:off x="450774" y="2805749"/>
            <a:ext cx="457914" cy="12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016DD-A3BE-4A6F-8057-6A47D4D65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80" y="3047405"/>
            <a:ext cx="3046387" cy="17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64E0B-BA14-4BC7-8F19-C81CFE83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21" y="1925811"/>
            <a:ext cx="5769778" cy="4612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679731" y="1125592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这个游戏提交的改动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119F6-2855-4EB1-B43F-3CF5133D1154}"/>
              </a:ext>
            </a:extLst>
          </p:cNvPr>
          <p:cNvSpPr/>
          <p:nvPr/>
        </p:nvSpPr>
        <p:spPr>
          <a:xfrm>
            <a:off x="1507798" y="2051913"/>
            <a:ext cx="927270" cy="1248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4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7279D-A7FD-4B54-94C8-6FD5DF547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7" y="1673663"/>
            <a:ext cx="4296500" cy="497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679731" y="1125592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最近两次提交的差别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119F6-2855-4EB1-B43F-3CF5133D1154}"/>
              </a:ext>
            </a:extLst>
          </p:cNvPr>
          <p:cNvSpPr/>
          <p:nvPr/>
        </p:nvSpPr>
        <p:spPr>
          <a:xfrm>
            <a:off x="1866533" y="1860591"/>
            <a:ext cx="1385184" cy="1492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2C2F9-014F-467A-A3B3-ABFD97142049}"/>
              </a:ext>
            </a:extLst>
          </p:cNvPr>
          <p:cNvSpPr/>
          <p:nvPr/>
        </p:nvSpPr>
        <p:spPr>
          <a:xfrm>
            <a:off x="1252123" y="1925811"/>
            <a:ext cx="66397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请注意，运行 </a:t>
            </a:r>
            <a:r>
              <a:rPr lang="en-US" altLang="zh-CN" dirty="0"/>
              <a:t>git log </a:t>
            </a:r>
            <a:r>
              <a:rPr lang="zh-CN" altLang="en-US" dirty="0"/>
              <a:t>会列出最近的提交及其相关信息（包括提交 </a:t>
            </a:r>
            <a:r>
              <a:rPr lang="en-US" altLang="zh-CN" dirty="0"/>
              <a:t>ID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</a:t>
            </a:r>
            <a:r>
              <a:rPr lang="en-US" altLang="zh-CN" dirty="0">
                <a:solidFill>
                  <a:srgbClr val="4E443C"/>
                </a:solidFill>
                <a:latin typeface="Georgia" panose="02040502050405020303" pitchFamily="18" charset="0"/>
              </a:rPr>
              <a:t>log</a:t>
            </a:r>
          </a:p>
          <a:p>
            <a:r>
              <a:rPr lang="en-US" altLang="zh-CN" dirty="0">
                <a:solidFill>
                  <a:srgbClr val="4E443C"/>
                </a:solidFill>
                <a:latin typeface="Georgia" panose="02040502050405020303" pitchFamily="18" charset="0"/>
              </a:rPr>
              <a:t>g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it log –stat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运行 </a:t>
            </a:r>
            <a:r>
              <a:rPr lang="en-US" altLang="zh-CN" dirty="0"/>
              <a:t>git diff</a:t>
            </a:r>
            <a:r>
              <a:rPr lang="zh-CN" altLang="en-US" dirty="0"/>
              <a:t>（后跟两个提交 </a:t>
            </a:r>
            <a:r>
              <a:rPr lang="en-US" altLang="zh-CN" dirty="0"/>
              <a:t>ID</a:t>
            </a:r>
            <a:r>
              <a:rPr lang="zh-CN" altLang="en-US" dirty="0"/>
              <a:t>）会比较这两个提交的代码版本。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4E443C"/>
                </a:solidFill>
                <a:latin typeface="Georgia" panose="02040502050405020303" pitchFamily="18" charset="0"/>
              </a:rPr>
              <a:t>g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it diff commit1 commit2</a:t>
            </a:r>
            <a:endParaRPr lang="en-US" dirty="0"/>
          </a:p>
          <a:p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92040-1520-4346-ABAB-A2685C7B20AA}"/>
              </a:ext>
            </a:extLst>
          </p:cNvPr>
          <p:cNvSpPr txBox="1"/>
          <p:nvPr/>
        </p:nvSpPr>
        <p:spPr>
          <a:xfrm>
            <a:off x="679731" y="1440939"/>
            <a:ext cx="44265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 使用 </a:t>
            </a:r>
            <a:r>
              <a:rPr lang="en-US" altLang="zh-CN" sz="2800" dirty="0"/>
              <a:t>git log </a:t>
            </a:r>
            <a:r>
              <a:rPr lang="zh-CN" altLang="en-US" sz="2800" dirty="0"/>
              <a:t>和 </a:t>
            </a:r>
            <a:r>
              <a:rPr lang="en-US" altLang="zh-CN" sz="2800" dirty="0"/>
              <a:t>git diff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715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FEF00-D134-4DC3-8D97-498B8912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4" y="1673663"/>
            <a:ext cx="8311631" cy="44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:\Users\y\AppData\Roaming\Tencent\Users\33077773\QQ\WinTemp\RichOle\JU`P_HTU$LX@%6}0MWT}9I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7543800" cy="3495675"/>
          </a:xfrm>
          <a:prstGeom prst="rect">
            <a:avLst/>
          </a:prstGeom>
          <a:noFill/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精英计划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228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819400"/>
            <a:ext cx="9144000" cy="1981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443230" y="2708658"/>
            <a:ext cx="8319770" cy="19759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indent="406400" algn="ctr" eaLnBrk="0" hangingPunct="0">
              <a:lnSpc>
                <a:spcPct val="150000"/>
              </a:lnSpc>
            </a:pPr>
            <a:r>
              <a:rPr kumimoji="0" lang="en-US" altLang="zh-CN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仿宋_GB2312"/>
              </a:rPr>
              <a:t>Git </a:t>
            </a:r>
            <a:r>
              <a:rPr kumimoji="0" lang="zh-CN" altLang="en-US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仿宋_GB2312"/>
              </a:rPr>
              <a:t>实战</a:t>
            </a:r>
            <a:endParaRPr kumimoji="0" lang="en-US" altLang="zh-CN" sz="4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仿宋_GB2312"/>
            </a:endParaRPr>
          </a:p>
          <a:p>
            <a:pPr lvl="0" indent="406400" algn="ctr" eaLnBrk="0" hangingPunct="0"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Weida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Chen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 indent="406400" algn="l" eaLnBrk="0" hangingPunct="0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                      	Jul 20, 2018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553200" y="914400"/>
            <a:ext cx="2590800" cy="1905000"/>
            <a:chOff x="6553200" y="914400"/>
            <a:chExt cx="2590800" cy="1905000"/>
          </a:xfrm>
          <a:solidFill>
            <a:srgbClr val="66CCFF"/>
          </a:solidFill>
        </p:grpSpPr>
        <p:sp>
          <p:nvSpPr>
            <p:cNvPr id="10" name="平行四边形 9"/>
            <p:cNvSpPr/>
            <p:nvPr/>
          </p:nvSpPr>
          <p:spPr>
            <a:xfrm>
              <a:off x="6553200" y="914400"/>
              <a:ext cx="2133600" cy="1905000"/>
            </a:xfrm>
            <a:prstGeom prst="parallelogram">
              <a:avLst>
                <a:gd name="adj" fmla="val 41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7543800" y="914400"/>
              <a:ext cx="1600200" cy="1905000"/>
            </a:xfrm>
            <a:prstGeom prst="parallelogram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17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97280-576D-4235-AF5A-1A2590B690BD}"/>
              </a:ext>
            </a:extLst>
          </p:cNvPr>
          <p:cNvSpPr txBox="1"/>
          <p:nvPr/>
        </p:nvSpPr>
        <p:spPr>
          <a:xfrm>
            <a:off x="1061326" y="1597344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然后再玩把游戏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4457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97280-576D-4235-AF5A-1A2590B690BD}"/>
              </a:ext>
            </a:extLst>
          </p:cNvPr>
          <p:cNvSpPr txBox="1"/>
          <p:nvPr/>
        </p:nvSpPr>
        <p:spPr>
          <a:xfrm>
            <a:off x="1061326" y="1597344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然后再玩把游戏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4D9DFD-2E61-4A0F-A9F0-46CF59C43688}"/>
              </a:ext>
            </a:extLst>
          </p:cNvPr>
          <p:cNvSpPr/>
          <p:nvPr/>
        </p:nvSpPr>
        <p:spPr>
          <a:xfrm>
            <a:off x="1900835" y="2118254"/>
            <a:ext cx="6639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子弹疯狂发射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蓝色飞船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实心的陨石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4430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397280-576D-4235-AF5A-1A2590B690BD}"/>
              </a:ext>
            </a:extLst>
          </p:cNvPr>
          <p:cNvSpPr txBox="1"/>
          <p:nvPr/>
        </p:nvSpPr>
        <p:spPr>
          <a:xfrm>
            <a:off x="1061325" y="1597344"/>
            <a:ext cx="725030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游戏是不是太爽？（子弹速度太快？）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某人说之前的某个版本不存在这个问题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想下如何解决这个问题？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3111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6D7975-9A59-4ADF-8594-4C265253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34" y="1902620"/>
            <a:ext cx="6708932" cy="3852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80D37-1E34-4909-9B1B-84FE285EF4CB}"/>
              </a:ext>
            </a:extLst>
          </p:cNvPr>
          <p:cNvSpPr txBox="1"/>
          <p:nvPr/>
        </p:nvSpPr>
        <p:spPr>
          <a:xfrm>
            <a:off x="4533575" y="24491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88BD7-46FE-43BC-8FE1-783D0F628339}"/>
              </a:ext>
            </a:extLst>
          </p:cNvPr>
          <p:cNvSpPr txBox="1"/>
          <p:nvPr/>
        </p:nvSpPr>
        <p:spPr>
          <a:xfrm>
            <a:off x="2866968" y="244911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08D6E-034C-47A8-8947-E678F08EFB31}"/>
              </a:ext>
            </a:extLst>
          </p:cNvPr>
          <p:cNvSpPr txBox="1"/>
          <p:nvPr/>
        </p:nvSpPr>
        <p:spPr>
          <a:xfrm>
            <a:off x="6024493" y="244911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7D6C8-6EEB-43FD-84FE-8093BBCCAD07}"/>
              </a:ext>
            </a:extLst>
          </p:cNvPr>
          <p:cNvSpPr txBox="1"/>
          <p:nvPr/>
        </p:nvSpPr>
        <p:spPr>
          <a:xfrm>
            <a:off x="822994" y="1375649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从哪个版本发生改变？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041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A4227-A134-4EEE-AB18-1B343F85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64" y="2574908"/>
            <a:ext cx="7166846" cy="3924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E8EB27-5885-4143-BBDC-51B07EA6FE36}"/>
              </a:ext>
            </a:extLst>
          </p:cNvPr>
          <p:cNvSpPr txBox="1"/>
          <p:nvPr/>
        </p:nvSpPr>
        <p:spPr>
          <a:xfrm>
            <a:off x="679731" y="1215749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时光穿梭机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23B490-0DB9-4F50-BD91-D5EA08C9F377}"/>
              </a:ext>
            </a:extLst>
          </p:cNvPr>
          <p:cNvSpPr/>
          <p:nvPr/>
        </p:nvSpPr>
        <p:spPr>
          <a:xfrm>
            <a:off x="2095202" y="1674347"/>
            <a:ext cx="6639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</a:t>
            </a:r>
            <a:r>
              <a:rPr lang="en-US" altLang="zh-CN" dirty="0">
                <a:solidFill>
                  <a:srgbClr val="4E443C"/>
                </a:solidFill>
                <a:latin typeface="Georgia" panose="02040502050405020303" pitchFamily="18" charset="0"/>
              </a:rPr>
              <a:t>checkout  </a:t>
            </a:r>
            <a:r>
              <a:rPr lang="zh-CN" altLang="en-US" dirty="0">
                <a:solidFill>
                  <a:srgbClr val="4E443C"/>
                </a:solidFill>
                <a:latin typeface="Georgia" panose="02040502050405020303" pitchFamily="18" charset="0"/>
              </a:rPr>
              <a:t>“</a:t>
            </a:r>
            <a:r>
              <a:rPr lang="en-US" altLang="zh-CN" dirty="0">
                <a:solidFill>
                  <a:srgbClr val="4E443C"/>
                </a:solidFill>
                <a:latin typeface="Georgia" panose="02040502050405020303" pitchFamily="18" charset="0"/>
              </a:rPr>
              <a:t>commit</a:t>
            </a:r>
            <a:r>
              <a:rPr lang="zh-CN" altLang="en-US" dirty="0">
                <a:solidFill>
                  <a:srgbClr val="4E443C"/>
                </a:solidFill>
                <a:latin typeface="Georgia" panose="02040502050405020303" pitchFamily="18" charset="0"/>
              </a:rPr>
              <a:t>”</a:t>
            </a:r>
            <a:r>
              <a:rPr lang="en-US" altLang="zh-CN" dirty="0">
                <a:solidFill>
                  <a:srgbClr val="4E443C"/>
                </a:solidFill>
                <a:latin typeface="Georgia" panose="02040502050405020303" pitchFamily="18" charset="0"/>
              </a:rPr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2116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FABFE-890E-4135-B846-564291A2B833}"/>
              </a:ext>
            </a:extLst>
          </p:cNvPr>
          <p:cNvSpPr txBox="1"/>
          <p:nvPr/>
        </p:nvSpPr>
        <p:spPr>
          <a:xfrm>
            <a:off x="527093" y="1127264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分支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44737-9291-4BE6-A37E-22FDC6AEDA4B}"/>
              </a:ext>
            </a:extLst>
          </p:cNvPr>
          <p:cNvSpPr/>
          <p:nvPr/>
        </p:nvSpPr>
        <p:spPr>
          <a:xfrm>
            <a:off x="1137645" y="1660159"/>
            <a:ext cx="7021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每次提交，</a:t>
            </a:r>
            <a:r>
              <a:rPr lang="en-US" altLang="zh-CN" dirty="0">
                <a:solidFill>
                  <a:srgbClr val="666666"/>
                </a:solidFill>
                <a:latin typeface="Helvetica Neue"/>
              </a:rPr>
              <a:t>Git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都把它们串成一条时间线，这条时间线就是一个分支</a:t>
            </a:r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endParaRPr lang="en-US" altLang="zh-CN" dirty="0">
              <a:solidFill>
                <a:srgbClr val="666666"/>
              </a:solidFill>
              <a:latin typeface="Helvetica Neue"/>
            </a:endParaRPr>
          </a:p>
          <a:p>
            <a:r>
              <a:rPr lang="en-US" dirty="0">
                <a:solidFill>
                  <a:srgbClr val="666666"/>
                </a:solidFill>
                <a:latin typeface="Helvetica Neue"/>
              </a:rPr>
              <a:t>master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分支是一条线，</a:t>
            </a:r>
            <a:r>
              <a:rPr lang="en-US" dirty="0">
                <a:solidFill>
                  <a:srgbClr val="666666"/>
                </a:solidFill>
                <a:latin typeface="Helvetica Neue"/>
              </a:rPr>
              <a:t>Git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用</a:t>
            </a:r>
            <a:r>
              <a:rPr lang="en-US" dirty="0">
                <a:solidFill>
                  <a:srgbClr val="666666"/>
                </a:solidFill>
                <a:latin typeface="Helvetica Neue"/>
              </a:rPr>
              <a:t>master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指向最新的提交，再用</a:t>
            </a:r>
            <a:r>
              <a:rPr lang="en-US" dirty="0">
                <a:solidFill>
                  <a:srgbClr val="666666"/>
                </a:solidFill>
                <a:latin typeface="Helvetica Neue"/>
              </a:rPr>
              <a:t>HEAD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指向</a:t>
            </a:r>
            <a:r>
              <a:rPr lang="en-US" dirty="0">
                <a:solidFill>
                  <a:srgbClr val="666666"/>
                </a:solidFill>
                <a:latin typeface="Helvetica Neue"/>
              </a:rPr>
              <a:t>master，</a:t>
            </a:r>
            <a:r>
              <a:rPr lang="zh-CN" altLang="en-US" dirty="0">
                <a:solidFill>
                  <a:srgbClr val="666666"/>
                </a:solidFill>
                <a:latin typeface="Helvetica Neue"/>
              </a:rPr>
              <a:t>就能确定当前分支，以及当前分支的提交点：</a:t>
            </a:r>
            <a:endParaRPr lang="en-US" dirty="0">
              <a:solidFill>
                <a:srgbClr val="666666"/>
              </a:solidFill>
              <a:latin typeface="Helvetica Neue"/>
            </a:endParaRPr>
          </a:p>
        </p:txBody>
      </p:sp>
      <p:pic>
        <p:nvPicPr>
          <p:cNvPr id="8" name="master-branch-forward">
            <a:hlinkClick r:id="" action="ppaction://media"/>
            <a:extLst>
              <a:ext uri="{FF2B5EF4-FFF2-40B4-BE49-F238E27FC236}">
                <a16:creationId xmlns:a16="http://schemas.microsoft.com/office/drawing/2014/main" id="{A523AE52-B605-4AB7-A35C-E555F09FD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8319" y="2882156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679731" y="1368387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回到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b067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6B1DF-66D8-4C70-937A-FFF98111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360534"/>
            <a:ext cx="7543800" cy="3486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6EE7AB-4E4F-4C7C-8134-7D9772D86944}"/>
              </a:ext>
            </a:extLst>
          </p:cNvPr>
          <p:cNvSpPr/>
          <p:nvPr/>
        </p:nvSpPr>
        <p:spPr>
          <a:xfrm>
            <a:off x="985007" y="2665810"/>
            <a:ext cx="1831656" cy="201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7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寻找游戏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679731" y="1368387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发现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554F8-F0EF-4A02-8093-76AF58D86F95}"/>
              </a:ext>
            </a:extLst>
          </p:cNvPr>
          <p:cNvSpPr/>
          <p:nvPr/>
        </p:nvSpPr>
        <p:spPr>
          <a:xfrm>
            <a:off x="1519240" y="2055258"/>
            <a:ext cx="6639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Commit df03 </a:t>
            </a:r>
            <a:r>
              <a:rPr lang="zh-CN" altLang="en-US" dirty="0"/>
              <a:t>子弹慢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Commit 25ed </a:t>
            </a:r>
            <a:r>
              <a:rPr lang="zh-CN" altLang="en-US" dirty="0"/>
              <a:t>子弹快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182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Contents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42921" y="1902621"/>
            <a:ext cx="6462600" cy="351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?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找出游戏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lvl="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kern="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1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527093" y="1180320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问题在哪？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6F129-EC59-4221-AD9A-9969D8F3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32" y="1978939"/>
            <a:ext cx="7326624" cy="38673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79D834-2399-49EC-8474-05D94A37BCBC}"/>
              </a:ext>
            </a:extLst>
          </p:cNvPr>
          <p:cNvSpPr/>
          <p:nvPr/>
        </p:nvSpPr>
        <p:spPr>
          <a:xfrm>
            <a:off x="935310" y="2099946"/>
            <a:ext cx="1270801" cy="107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Contents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42921" y="1902620"/>
            <a:ext cx="6462600" cy="473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</a:t>
            </a:r>
            <a:r>
              <a:rPr kumimoji="0" lang="en-US" altLang="zh-CN" sz="2800" b="0" i="0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Git 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0" lang="en-US" altLang="zh-CN" sz="2800" b="0" i="0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找出游戏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endParaRPr kumimoji="0" lang="en-US" altLang="zh-CN" sz="2800" b="0" i="0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lvl="0" indent="-400050" fontAlgn="auto">
              <a:buFont typeface="+mj-lt"/>
              <a:buAutoNum type="romanUcPeriod"/>
            </a:pP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endParaRPr lang="en-US" altLang="zh-CN" sz="2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fontAlgn="auto">
              <a:buFont typeface="+mj-lt"/>
              <a:buAutoNum type="romanUcPeriod"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 </a:t>
            </a:r>
            <a:r>
              <a:rPr lang="en-US" altLang="zh-CN" sz="2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56050" y="1673663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64D26-8C20-4A28-9ED3-45F4503ED474}"/>
              </a:ext>
            </a:extLst>
          </p:cNvPr>
          <p:cNvSpPr/>
          <p:nvPr/>
        </p:nvSpPr>
        <p:spPr>
          <a:xfrm>
            <a:off x="1442921" y="2360534"/>
            <a:ext cx="73266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先回到</a:t>
            </a:r>
            <a:r>
              <a:rPr lang="en-US" altLang="zh-CN" dirty="0"/>
              <a:t>master</a:t>
            </a:r>
            <a:r>
              <a:rPr lang="zh-CN" altLang="en-US" dirty="0"/>
              <a:t>分支最新提交点上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checkout master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if (</a:t>
            </a:r>
            <a:r>
              <a:rPr lang="en-US" altLang="zh-CN" dirty="0" err="1"/>
              <a:t>this.delayBeforeBullet</a:t>
            </a:r>
            <a:r>
              <a:rPr lang="en-US" altLang="zh-CN" dirty="0"/>
              <a:t> &lt;= 0) { </a:t>
            </a:r>
            <a:r>
              <a:rPr lang="zh-CN" altLang="en-US" dirty="0"/>
              <a:t>（应在第 </a:t>
            </a:r>
            <a:r>
              <a:rPr lang="en-US" altLang="zh-CN" dirty="0"/>
              <a:t>423 </a:t>
            </a:r>
            <a:r>
              <a:rPr lang="zh-CN" altLang="en-US" dirty="0"/>
              <a:t>行，在下一行插入）</a:t>
            </a:r>
            <a:r>
              <a:rPr lang="en-US" altLang="zh-CN" dirty="0" err="1"/>
              <a:t>this.delayBeforeBullet</a:t>
            </a:r>
            <a:r>
              <a:rPr lang="en-US" altLang="zh-CN" dirty="0"/>
              <a:t> = 10;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8507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56049" y="1673663"/>
            <a:ext cx="63344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文件增加一个误修改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055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56050" y="1673663"/>
            <a:ext cx="44265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提交新版本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1FE55-B8F6-42D4-A464-13302490E600}"/>
              </a:ext>
            </a:extLst>
          </p:cNvPr>
          <p:cNvSpPr/>
          <p:nvPr/>
        </p:nvSpPr>
        <p:spPr>
          <a:xfrm>
            <a:off x="985007" y="2224725"/>
            <a:ext cx="6639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要用到一些命令像</a:t>
            </a:r>
            <a:r>
              <a:rPr lang="en-US" altLang="zh-CN" dirty="0"/>
              <a:t>git add</a:t>
            </a:r>
            <a:r>
              <a:rPr lang="zh-CN" altLang="en-US" dirty="0"/>
              <a:t>，</a:t>
            </a:r>
            <a:r>
              <a:rPr lang="en-US" altLang="zh-CN" dirty="0"/>
              <a:t> git commit</a:t>
            </a:r>
            <a:r>
              <a:rPr lang="zh-CN" altLang="en-US" dirty="0"/>
              <a:t>， </a:t>
            </a:r>
            <a:r>
              <a:rPr lang="en-US" altLang="zh-CN" dirty="0"/>
              <a:t>git status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546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30" y="1215749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工作目录、暂存区和版本库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B22E6-6DEA-49A5-BDBD-B18ACFE8C92E}"/>
              </a:ext>
            </a:extLst>
          </p:cNvPr>
          <p:cNvSpPr/>
          <p:nvPr/>
        </p:nvSpPr>
        <p:spPr>
          <a:xfrm>
            <a:off x="1252123" y="1999714"/>
            <a:ext cx="663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版本库就如我们之前所讲的，一个版本库包含很多个</a:t>
            </a:r>
            <a:r>
              <a:rPr lang="en-US" altLang="zh-CN" dirty="0"/>
              <a:t>commit,</a:t>
            </a:r>
            <a:r>
              <a:rPr lang="zh-CN" altLang="en-US" dirty="0"/>
              <a:t>每个</a:t>
            </a:r>
            <a:r>
              <a:rPr lang="en-US" altLang="zh-CN" dirty="0"/>
              <a:t>commit</a:t>
            </a:r>
            <a:r>
              <a:rPr lang="zh-CN" altLang="en-US" dirty="0"/>
              <a:t>都包含若干文件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EF927-3399-4C0B-B5D8-0B9F8AED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36" y="3567495"/>
            <a:ext cx="7784538" cy="25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8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30" y="1215749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工作目录、暂存区和仓库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B22E6-6DEA-49A5-BDBD-B18ACFE8C92E}"/>
              </a:ext>
            </a:extLst>
          </p:cNvPr>
          <p:cNvSpPr/>
          <p:nvPr/>
        </p:nvSpPr>
        <p:spPr>
          <a:xfrm>
            <a:off x="1252123" y="1971437"/>
            <a:ext cx="6639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暂存区就是最近</a:t>
            </a:r>
            <a:r>
              <a:rPr lang="en-US" altLang="zh-CN" dirty="0"/>
              <a:t>commit</a:t>
            </a:r>
            <a:r>
              <a:rPr lang="zh-CN" altLang="en-US" dirty="0"/>
              <a:t>的副本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DCA4F-846B-4D27-A1CB-0FC59667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07" y="3484722"/>
            <a:ext cx="6780566" cy="29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1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30" y="1215749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工作目录、暂存区和仓库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B22E6-6DEA-49A5-BDBD-B18ACFE8C92E}"/>
              </a:ext>
            </a:extLst>
          </p:cNvPr>
          <p:cNvSpPr/>
          <p:nvPr/>
        </p:nvSpPr>
        <p:spPr>
          <a:xfrm>
            <a:off x="1252123" y="1971437"/>
            <a:ext cx="6639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status                    </a:t>
            </a:r>
            <a:r>
              <a:rPr lang="zh-CN" altLang="en-US" dirty="0"/>
              <a:t>显示工作目录和暂存区的状态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DCA4F-846B-4D27-A1CB-0FC596672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07" y="3484722"/>
            <a:ext cx="6780566" cy="29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72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30" y="1215749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工作目录、暂存区和仓库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B22E6-6DEA-49A5-BDBD-B18ACFE8C92E}"/>
              </a:ext>
            </a:extLst>
          </p:cNvPr>
          <p:cNvSpPr/>
          <p:nvPr/>
        </p:nvSpPr>
        <p:spPr>
          <a:xfrm>
            <a:off x="1061326" y="1902620"/>
            <a:ext cx="663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工作区就是电脑里能看到的目录，比如我的</a:t>
            </a:r>
            <a:r>
              <a:rPr lang="en-US" altLang="zh-CN" dirty="0"/>
              <a:t>asteroids</a:t>
            </a:r>
            <a:r>
              <a:rPr lang="zh-CN" altLang="en-US" dirty="0"/>
              <a:t>文件夹就是一个工作区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19819-CB7E-48AC-9E56-3C9790BF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8" y="3235305"/>
            <a:ext cx="7707570" cy="29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8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30" y="1215749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修改更新本地文件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96F1C-5ADA-40A3-8AAC-288C51C2D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1" y="2742129"/>
            <a:ext cx="7643360" cy="31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46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30" y="1215749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game.js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文件添加到暂存区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1DC4A0-9518-4C7B-8F0E-D58B88A84C30}"/>
              </a:ext>
            </a:extLst>
          </p:cNvPr>
          <p:cNvSpPr/>
          <p:nvPr/>
        </p:nvSpPr>
        <p:spPr>
          <a:xfrm>
            <a:off x="1252123" y="1753751"/>
            <a:ext cx="663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game.js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diff                        </a:t>
            </a:r>
            <a:r>
              <a:rPr lang="zh-CN" altLang="en-US" dirty="0"/>
              <a:t>对比工作目录和暂存区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7B68D-6C36-4D78-B25D-B1009C2C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50" y="3139097"/>
            <a:ext cx="7445500" cy="32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671278" y="1215749"/>
            <a:ext cx="531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修改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FFAF8-78BF-4AB8-B375-FE06139D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87" y="2921507"/>
            <a:ext cx="7235026" cy="34839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6895A6-8F4A-4829-A26F-FF8BAD94FADA}"/>
              </a:ext>
            </a:extLst>
          </p:cNvPr>
          <p:cNvSpPr/>
          <p:nvPr/>
        </p:nvSpPr>
        <p:spPr>
          <a:xfrm>
            <a:off x="1290283" y="1618119"/>
            <a:ext cx="663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commit</a:t>
            </a:r>
            <a:r>
              <a:rPr lang="zh-CN" altLang="en-US" dirty="0"/>
              <a:t> </a:t>
            </a:r>
            <a:r>
              <a:rPr lang="en-US" altLang="zh-CN" dirty="0"/>
              <a:t>-s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diff  - - stage                </a:t>
            </a:r>
            <a:r>
              <a:rPr lang="zh-CN" altLang="en-US" dirty="0"/>
              <a:t>对比暂存区和版本库</a:t>
            </a:r>
            <a:r>
              <a:rPr lang="en-US" altLang="zh-CN" dirty="0"/>
              <a:t>commit</a:t>
            </a:r>
            <a:r>
              <a:rPr lang="zh-CN" altLang="en-US" dirty="0"/>
              <a:t>的内容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103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Contents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42921" y="1902621"/>
            <a:ext cx="6462600" cy="351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</a:t>
            </a:r>
            <a:r>
              <a:rPr kumimoji="0" lang="en-US" altLang="zh-CN" sz="2800" b="0" i="0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Git </a:t>
            </a:r>
            <a:r>
              <a:rPr lang="en-US" altLang="zh-CN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0" lang="en-US" altLang="zh-CN" sz="2800" b="0" i="0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找出游戏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lvl="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2800" kern="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372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832369" y="1470700"/>
            <a:ext cx="53193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提交代码改动命令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A22F1-9EDF-4760-95F8-42F78811EA44}"/>
              </a:ext>
            </a:extLst>
          </p:cNvPr>
          <p:cNvSpPr/>
          <p:nvPr/>
        </p:nvSpPr>
        <p:spPr>
          <a:xfrm>
            <a:off x="1137645" y="2055258"/>
            <a:ext cx="66397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add                    </a:t>
            </a:r>
            <a:r>
              <a:rPr lang="zh-CN" altLang="en-US" dirty="0"/>
              <a:t>把要提交的所有修改放到暂存区（</a:t>
            </a:r>
            <a:r>
              <a:rPr lang="en-US" altLang="zh-CN" dirty="0"/>
              <a:t>Stage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commit              </a:t>
            </a:r>
            <a:r>
              <a:rPr lang="zh-CN" altLang="en-US" dirty="0"/>
              <a:t>一次性把暂存区的所有修改提交到分支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status               </a:t>
            </a:r>
            <a:r>
              <a:rPr lang="zh-CN" altLang="en-US" dirty="0"/>
              <a:t>显示工作目录和暂存区的状态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diff id1 id2         </a:t>
            </a:r>
            <a:r>
              <a:rPr lang="zh-CN" altLang="en-US" dirty="0"/>
              <a:t>对比两个代码库</a:t>
            </a:r>
            <a:r>
              <a:rPr lang="en-US" altLang="zh-CN" dirty="0"/>
              <a:t>commit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diff                    </a:t>
            </a:r>
            <a:r>
              <a:rPr lang="zh-CN" altLang="en-US" dirty="0"/>
              <a:t>对比工作区内容与暂存区内容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diff  - - stage     </a:t>
            </a:r>
            <a:r>
              <a:rPr lang="zh-CN" altLang="en-US" dirty="0"/>
              <a:t>对比缓存区内容与版本库当前</a:t>
            </a:r>
            <a:r>
              <a:rPr lang="en-US" altLang="zh-CN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79468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603412" y="1215749"/>
            <a:ext cx="531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提交成功后</a:t>
            </a:r>
            <a:endParaRPr lang="en-US" altLang="zh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895A6-8F4A-4829-A26F-FF8BAD94FADA}"/>
              </a:ext>
            </a:extLst>
          </p:cNvPr>
          <p:cNvSpPr/>
          <p:nvPr/>
        </p:nvSpPr>
        <p:spPr>
          <a:xfrm>
            <a:off x="1252123" y="2131577"/>
            <a:ext cx="66397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用 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log </a:t>
            </a:r>
            <a:r>
              <a:rPr lang="zh-CN" altLang="en-US" dirty="0"/>
              <a:t>来查看当前</a:t>
            </a:r>
            <a:r>
              <a:rPr lang="en-US" altLang="zh-CN" dirty="0"/>
              <a:t>commit</a:t>
            </a:r>
            <a:r>
              <a:rPr lang="zh-CN" altLang="en-US" dirty="0"/>
              <a:t>历史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用 </a:t>
            </a:r>
            <a:r>
              <a:rPr lang="en-US" altLang="zh-CN" dirty="0"/>
              <a:t>git status </a:t>
            </a:r>
            <a:r>
              <a:rPr lang="zh-CN" altLang="en-US" dirty="0"/>
              <a:t>查看下当前工作目录和暂存区的状态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还原误修改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4477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Contents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42921" y="1902621"/>
            <a:ext cx="6462600" cy="351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?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找出游戏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lvl="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endParaRPr lang="en-US" altLang="zh-CN" sz="2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kern="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56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AF153-EAE8-454F-A368-031FDAFA9136}"/>
              </a:ext>
            </a:extLst>
          </p:cNvPr>
          <p:cNvSpPr txBox="1"/>
          <p:nvPr/>
        </p:nvSpPr>
        <p:spPr>
          <a:xfrm>
            <a:off x="779029" y="1215749"/>
            <a:ext cx="78378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如果你想在游戏基础上添加一些新功能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A75BAF-37A6-4615-A3AC-17D646C2A7CD}"/>
              </a:ext>
            </a:extLst>
          </p:cNvPr>
          <p:cNvSpPr/>
          <p:nvPr/>
        </p:nvSpPr>
        <p:spPr>
          <a:xfrm>
            <a:off x="1252123" y="1616364"/>
            <a:ext cx="6639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1D11C-DA3F-4CC2-B607-BCB81FCD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154" y="3062587"/>
            <a:ext cx="4579142" cy="31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9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04A13-18A7-4ABB-83B5-9B0014978506}"/>
              </a:ext>
            </a:extLst>
          </p:cNvPr>
          <p:cNvSpPr/>
          <p:nvPr/>
        </p:nvSpPr>
        <p:spPr>
          <a:xfrm>
            <a:off x="1378090" y="1672175"/>
            <a:ext cx="66397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用 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branch </a:t>
            </a:r>
            <a:r>
              <a:rPr lang="zh-CN" altLang="en-US" dirty="0"/>
              <a:t>来查看和创建分支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branch                </a:t>
            </a:r>
            <a:r>
              <a:rPr lang="zh-CN" altLang="en-US" dirty="0"/>
              <a:t>列出本地已经存在的分支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branch exp          </a:t>
            </a:r>
            <a:r>
              <a:rPr lang="zh-CN" altLang="en-US" dirty="0"/>
              <a:t>创建名为</a:t>
            </a:r>
            <a:r>
              <a:rPr lang="en-US" altLang="zh-CN" dirty="0"/>
              <a:t>exp</a:t>
            </a:r>
            <a:r>
              <a:rPr lang="zh-CN" altLang="en-US" dirty="0"/>
              <a:t>的新分支</a:t>
            </a:r>
            <a:r>
              <a:rPr lang="en-US" altLang="zh-CN" dirty="0"/>
              <a:t>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branch  –a          </a:t>
            </a:r>
            <a:r>
              <a:rPr lang="zh-CN" altLang="en-US" dirty="0"/>
              <a:t>列出所有分支</a:t>
            </a:r>
            <a:r>
              <a:rPr lang="en-US" altLang="zh-CN" dirty="0"/>
              <a:t>,</a:t>
            </a:r>
            <a:r>
              <a:rPr lang="zh-CN" altLang="en-US" dirty="0"/>
              <a:t>包括本地和远程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79029" y="1215749"/>
            <a:ext cx="7837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如果你想在游戏基础上添加一些新功能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548255-F020-468A-84E5-1C6012F3A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7" y="3433048"/>
            <a:ext cx="4777859" cy="31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—easy-mode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B04A13-18A7-4ABB-83B5-9B0014978506}"/>
              </a:ext>
            </a:extLst>
          </p:cNvPr>
          <p:cNvSpPr/>
          <p:nvPr/>
        </p:nvSpPr>
        <p:spPr>
          <a:xfrm>
            <a:off x="1378090" y="1822474"/>
            <a:ext cx="6639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79029" y="1215749"/>
            <a:ext cx="7837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在你想在游戏里添加一个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</a:p>
          <a:p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972DCF-23C5-4A1C-9630-7C1CDBDFFCD4}"/>
              </a:ext>
            </a:extLst>
          </p:cNvPr>
          <p:cNvSpPr/>
          <p:nvPr/>
        </p:nvSpPr>
        <p:spPr>
          <a:xfrm>
            <a:off x="1126157" y="2422638"/>
            <a:ext cx="66397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是一个支线功能，并不不希望影响到游戏主线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希望使陨石被击中后分裂的碎片（</a:t>
            </a:r>
            <a:r>
              <a:rPr lang="en-US" altLang="zh-CN" dirty="0"/>
              <a:t>fragment</a:t>
            </a:r>
            <a:r>
              <a:rPr lang="zh-CN" altLang="en-US" dirty="0"/>
              <a:t>）从</a:t>
            </a:r>
            <a:r>
              <a:rPr lang="en-US" altLang="zh-CN" dirty="0"/>
              <a:t>3</a:t>
            </a:r>
            <a:r>
              <a:rPr lang="zh-CN" altLang="en-US" dirty="0"/>
              <a:t>块变为</a:t>
            </a:r>
            <a:r>
              <a:rPr lang="en-US" altLang="zh-CN" dirty="0"/>
              <a:t>2</a:t>
            </a:r>
            <a:r>
              <a:rPr lang="zh-CN" altLang="en-US" dirty="0"/>
              <a:t>块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4129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B04A13-18A7-4ABB-83B5-9B0014978506}"/>
              </a:ext>
            </a:extLst>
          </p:cNvPr>
          <p:cNvSpPr/>
          <p:nvPr/>
        </p:nvSpPr>
        <p:spPr>
          <a:xfrm>
            <a:off x="1378090" y="1822474"/>
            <a:ext cx="663975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用 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branch </a:t>
            </a:r>
            <a:r>
              <a:rPr lang="zh-CN" altLang="en-US" dirty="0"/>
              <a:t>来查看当前分支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branch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用 </a:t>
            </a:r>
            <a:r>
              <a:rPr lang="en-US" altLang="zh-CN" dirty="0"/>
              <a:t>git</a:t>
            </a:r>
            <a:r>
              <a:rPr lang="zh-CN" altLang="en-US" dirty="0"/>
              <a:t> </a:t>
            </a:r>
            <a:r>
              <a:rPr lang="en-US" altLang="zh-CN" dirty="0"/>
              <a:t>branch </a:t>
            </a:r>
            <a:r>
              <a:rPr lang="zh-CN" altLang="en-US" dirty="0"/>
              <a:t>来创建分支</a:t>
            </a:r>
            <a:r>
              <a:rPr lang="en-US" altLang="zh-CN" dirty="0"/>
              <a:t>easy-mode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branch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切换到</a:t>
            </a:r>
            <a:r>
              <a:rPr lang="en-US" altLang="zh-CN" dirty="0"/>
              <a:t>easy-mode</a:t>
            </a:r>
            <a:r>
              <a:rPr lang="zh-CN" altLang="en-US" dirty="0"/>
              <a:t>分支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checkout easy-mode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将陨石碎片改为</a:t>
            </a:r>
            <a:r>
              <a:rPr lang="en-US" altLang="zh-CN" dirty="0"/>
              <a:t>2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更改</a:t>
            </a:r>
            <a:r>
              <a:rPr lang="en-US" altLang="zh-CN" dirty="0"/>
              <a:t>game.js</a:t>
            </a:r>
            <a:r>
              <a:rPr lang="zh-CN" altLang="en-US" dirty="0"/>
              <a:t>代码第</a:t>
            </a:r>
            <a:r>
              <a:rPr lang="en-US" altLang="zh-CN" dirty="0"/>
              <a:t>678</a:t>
            </a:r>
            <a:r>
              <a:rPr lang="zh-CN" altLang="en-US" dirty="0"/>
              <a:t>行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for (var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3; </a:t>
            </a:r>
            <a:r>
              <a:rPr lang="en-US" altLang="zh-CN" dirty="0" err="1"/>
              <a:t>i</a:t>
            </a:r>
            <a:r>
              <a:rPr lang="en-US" altLang="zh-CN" dirty="0"/>
              <a:t>++)  </a:t>
            </a:r>
            <a:r>
              <a:rPr lang="zh-CN" altLang="en-US" dirty="0"/>
              <a:t>改为 </a:t>
            </a:r>
            <a:r>
              <a:rPr lang="en-US" altLang="zh-CN" dirty="0"/>
              <a:t>for (var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2; </a:t>
            </a:r>
            <a:r>
              <a:rPr lang="en-US" altLang="zh-CN" dirty="0" err="1"/>
              <a:t>i</a:t>
            </a:r>
            <a:r>
              <a:rPr lang="en-US" altLang="zh-CN" dirty="0"/>
              <a:t>++)</a:t>
            </a:r>
          </a:p>
          <a:p>
            <a:pPr lvl="1"/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提交更改并查看两个分支下游戏的不同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79029" y="1215749"/>
            <a:ext cx="7837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添加一个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的操作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92B475-BB5C-4448-8C25-5D8714DD3223}"/>
              </a:ext>
            </a:extLst>
          </p:cNvPr>
          <p:cNvSpPr txBox="1">
            <a:spLocks/>
          </p:cNvSpPr>
          <p:nvPr/>
        </p:nvSpPr>
        <p:spPr>
          <a:xfrm>
            <a:off x="2359025" y="365125"/>
            <a:ext cx="6807200" cy="634365"/>
          </a:xfr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ahoma" panose="020B0604030504040204" pitchFamily="34" charset="0"/>
              </a:defRPr>
            </a:lvl9pPr>
          </a:lstStyle>
          <a:p>
            <a:pPr algn="l"/>
            <a:r>
              <a:rPr lang="en-US" altLang="zh-CN" kern="0" dirty="0"/>
              <a:t>     </a:t>
            </a:r>
            <a:r>
              <a:rPr lang="zh-CN" alt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—easy-mode</a:t>
            </a:r>
          </a:p>
        </p:txBody>
      </p:sp>
    </p:spTree>
    <p:extLst>
      <p:ext uri="{BB962C8B-B14F-4D97-AF65-F5344CB8AC3E}">
        <p14:creationId xmlns:p14="http://schemas.microsoft.com/office/powerpoint/2010/main" val="39295920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查看并添加别人开发的新功能</a:t>
            </a: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1FEBA-97DE-486B-8123-DF82B78B948C}"/>
              </a:ext>
            </a:extLst>
          </p:cNvPr>
          <p:cNvSpPr/>
          <p:nvPr/>
        </p:nvSpPr>
        <p:spPr>
          <a:xfrm>
            <a:off x="1252123" y="2861889"/>
            <a:ext cx="663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有人添加了一个搜集金币的新功能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希望将这个新功能加入到主线中</a:t>
            </a:r>
            <a:endParaRPr lang="en-US" altLang="zh-C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64EBBCB-822E-429B-B5DD-8CFA1ED6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</p:spTree>
    <p:extLst>
      <p:ext uri="{BB962C8B-B14F-4D97-AF65-F5344CB8AC3E}">
        <p14:creationId xmlns:p14="http://schemas.microsoft.com/office/powerpoint/2010/main" val="2458181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切换到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分支试玩下新功能</a:t>
            </a: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1FEBA-97DE-486B-8123-DF82B78B948C}"/>
              </a:ext>
            </a:extLst>
          </p:cNvPr>
          <p:cNvSpPr/>
          <p:nvPr/>
        </p:nvSpPr>
        <p:spPr>
          <a:xfrm>
            <a:off x="1252122" y="2055258"/>
            <a:ext cx="6639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branch –a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checkout coins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0E4D2-1CCC-48C3-9BF8-7C7D4C7F1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992" y="3429000"/>
            <a:ext cx="5266012" cy="288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577" y="299921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分支合并到主线上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A7F16-ACCA-46C8-BB10-65D2054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283" y="2871056"/>
            <a:ext cx="4877276" cy="26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711BE7-10ED-4417-8057-66E0920B00C4}"/>
              </a:ext>
            </a:extLst>
          </p:cNvPr>
          <p:cNvSpPr/>
          <p:nvPr/>
        </p:nvSpPr>
        <p:spPr>
          <a:xfrm>
            <a:off x="985007" y="1568441"/>
            <a:ext cx="6868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is a </a:t>
            </a:r>
            <a:r>
              <a:rPr lang="en-US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free and open source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 distributed version control system designed to handle everything from small to very large projects with speed and efficiency.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4103-E183-4AC1-B3DC-2B8A6773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797" y="2742129"/>
            <a:ext cx="4778454" cy="2993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53016-295F-4E15-AB4E-B345FBC42385}"/>
              </a:ext>
            </a:extLst>
          </p:cNvPr>
          <p:cNvSpPr txBox="1"/>
          <p:nvPr/>
        </p:nvSpPr>
        <p:spPr>
          <a:xfrm>
            <a:off x="3846969" y="3581638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你同事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964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先思考下合并（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BDAB8-51AB-47A0-8416-FAF31D66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607" y="2589491"/>
            <a:ext cx="5716785" cy="36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58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先思考下合并（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9CBC4-98CA-4C98-A982-14C4DA30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504" y="2665810"/>
            <a:ext cx="5494968" cy="35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35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先思考下合并（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DF33F-B6B7-4ECB-8DC0-9793E8D6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21" y="2432091"/>
            <a:ext cx="5959880" cy="40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7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先思考下合并（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15343-0379-4B6B-B74E-AE681A94C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0" y="2436853"/>
            <a:ext cx="5972180" cy="38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8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F653B-8599-4259-9EDA-F79EFF5F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9" y="2513172"/>
            <a:ext cx="6785251" cy="383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39EBE-FE24-4051-A2E2-0A34B31F3FD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分支合并到主线上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2707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9EBE-FE24-4051-A2E2-0A34B31F3FDF}"/>
              </a:ext>
            </a:extLst>
          </p:cNvPr>
          <p:cNvSpPr txBox="1"/>
          <p:nvPr/>
        </p:nvSpPr>
        <p:spPr>
          <a:xfrm>
            <a:off x="756050" y="1368387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分支合并到主线上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A041D-3F98-4F8B-98CD-C112EF0B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07" y="3098986"/>
            <a:ext cx="6251018" cy="3393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452B5A-8D62-4118-A9B7-BA150383624C}"/>
              </a:ext>
            </a:extLst>
          </p:cNvPr>
          <p:cNvSpPr/>
          <p:nvPr/>
        </p:nvSpPr>
        <p:spPr>
          <a:xfrm>
            <a:off x="1252123" y="1898657"/>
            <a:ext cx="7670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将</a:t>
            </a:r>
            <a:r>
              <a:rPr lang="en-US" altLang="zh-CN" dirty="0"/>
              <a:t>coins</a:t>
            </a:r>
            <a:r>
              <a:rPr lang="zh-CN" altLang="en-US" dirty="0"/>
              <a:t>分支合并入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  <a:r>
              <a:rPr lang="en-US" altLang="zh-CN" dirty="0"/>
              <a:t>          git merge coins(</a:t>
            </a:r>
            <a:r>
              <a:rPr lang="zh-CN" altLang="en-US" dirty="0"/>
              <a:t>在</a:t>
            </a:r>
            <a:r>
              <a:rPr lang="en-US" altLang="zh-CN" dirty="0"/>
              <a:t>master</a:t>
            </a:r>
            <a:r>
              <a:rPr lang="zh-CN" altLang="en-US" dirty="0"/>
              <a:t>分支上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删除</a:t>
            </a:r>
            <a:r>
              <a:rPr lang="en-US" altLang="zh-CN" dirty="0"/>
              <a:t>coins</a:t>
            </a:r>
            <a:r>
              <a:rPr lang="zh-CN" altLang="en-US" dirty="0"/>
              <a:t>分支                                   </a:t>
            </a:r>
            <a:r>
              <a:rPr lang="en-US" altLang="zh-CN" dirty="0"/>
              <a:t>git branch –d coins</a:t>
            </a:r>
          </a:p>
        </p:txBody>
      </p:sp>
    </p:spTree>
    <p:extLst>
      <p:ext uri="{BB962C8B-B14F-4D97-AF65-F5344CB8AC3E}">
        <p14:creationId xmlns:p14="http://schemas.microsoft.com/office/powerpoint/2010/main" val="1933679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分支也想吃金币？</a:t>
            </a:r>
            <a:endParaRPr lang="en-US" altLang="zh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BE9A6-6982-4877-A992-1C60B96A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02" y="2665810"/>
            <a:ext cx="6105520" cy="32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62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39EBE-FE24-4051-A2E2-0A34B31F3FDF}"/>
              </a:ext>
            </a:extLst>
          </p:cNvPr>
          <p:cNvSpPr txBox="1"/>
          <p:nvPr/>
        </p:nvSpPr>
        <p:spPr>
          <a:xfrm>
            <a:off x="756050" y="1368387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分支合并到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线上</a:t>
            </a:r>
            <a:endParaRPr lang="en-US" altLang="zh-C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52B5A-8D62-4118-A9B7-BA150383624C}"/>
              </a:ext>
            </a:extLst>
          </p:cNvPr>
          <p:cNvSpPr/>
          <p:nvPr/>
        </p:nvSpPr>
        <p:spPr>
          <a:xfrm>
            <a:off x="1252123" y="1898657"/>
            <a:ext cx="7670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将</a:t>
            </a:r>
            <a:r>
              <a:rPr lang="en-US" altLang="zh-CN" dirty="0"/>
              <a:t>master</a:t>
            </a:r>
            <a:r>
              <a:rPr lang="zh-CN" altLang="en-US" dirty="0"/>
              <a:t>分支合并入</a:t>
            </a:r>
            <a:r>
              <a:rPr lang="en-US" altLang="zh-CN" dirty="0"/>
              <a:t>easy-mode</a:t>
            </a:r>
            <a:r>
              <a:rPr lang="zh-CN" altLang="en-US" dirty="0"/>
              <a:t>分支</a:t>
            </a:r>
            <a:r>
              <a:rPr lang="en-US" altLang="zh-CN" dirty="0"/>
              <a:t>       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merge master    (</a:t>
            </a:r>
            <a:r>
              <a:rPr lang="zh-CN" altLang="en-US" dirty="0"/>
              <a:t>在</a:t>
            </a:r>
            <a:r>
              <a:rPr lang="en-US" altLang="zh-CN" dirty="0"/>
              <a:t>easy-mode</a:t>
            </a:r>
            <a:r>
              <a:rPr lang="zh-CN" altLang="en-US" dirty="0"/>
              <a:t>分支上</a:t>
            </a:r>
            <a:r>
              <a:rPr lang="en-US" altLang="zh-CN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53B24-C878-43C4-9090-FF9E7E59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83" y="2971086"/>
            <a:ext cx="6105520" cy="32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1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再思考下合并（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F6F16-188E-488F-9C37-1B42CE22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49" y="2513172"/>
            <a:ext cx="6056702" cy="36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3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再看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8B825-26A7-4E43-AEA7-02E49019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21" y="2513172"/>
            <a:ext cx="5899544" cy="3642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FCF3-7629-482D-A89C-21C17E25E387}"/>
              </a:ext>
            </a:extLst>
          </p:cNvPr>
          <p:cNvSpPr txBox="1"/>
          <p:nvPr/>
        </p:nvSpPr>
        <p:spPr>
          <a:xfrm>
            <a:off x="756050" y="1673663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再思考下合并（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33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711BE7-10ED-4417-8057-66E0920B00C4}"/>
              </a:ext>
            </a:extLst>
          </p:cNvPr>
          <p:cNvSpPr/>
          <p:nvPr/>
        </p:nvSpPr>
        <p:spPr>
          <a:xfrm>
            <a:off x="985007" y="1568441"/>
            <a:ext cx="6868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is a </a:t>
            </a:r>
            <a:r>
              <a:rPr lang="en-US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free and open source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 distributed version control system designed to handle everything from small to very large projects with speed and efficiency.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179E8-98EF-47EF-B71F-869B8B517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45" y="2519119"/>
            <a:ext cx="7014208" cy="36942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96AC5A-65E2-492F-AE9D-66A205ADFE68}"/>
              </a:ext>
            </a:extLst>
          </p:cNvPr>
          <p:cNvSpPr txBox="1"/>
          <p:nvPr/>
        </p:nvSpPr>
        <p:spPr>
          <a:xfrm>
            <a:off x="2740344" y="3238202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你同事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5EBC93-14EA-489B-A9ED-5FCACE9FF784}"/>
              </a:ext>
            </a:extLst>
          </p:cNvPr>
          <p:cNvSpPr txBox="1"/>
          <p:nvPr/>
        </p:nvSpPr>
        <p:spPr>
          <a:xfrm>
            <a:off x="2969301" y="4421147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10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合并新功能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597344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冲突解决</a:t>
            </a:r>
            <a:r>
              <a:rPr lang="en-US" altLang="zh-CN" sz="2800" dirty="0"/>
              <a:t>, </a:t>
            </a:r>
            <a:r>
              <a:rPr lang="zh-CN" altLang="en-US" sz="2800" dirty="0"/>
              <a:t>再次提交</a:t>
            </a:r>
            <a:endParaRPr lang="en-US" altLang="zh-C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F7D9A-8D72-4666-AB78-96E1370F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516" y="2360534"/>
            <a:ext cx="5037054" cy="37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52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合并新功能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597344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用</a:t>
            </a:r>
            <a:r>
              <a:rPr lang="en-US" altLang="zh-CN" sz="2800" dirty="0"/>
              <a:t>git log –graph –</a:t>
            </a:r>
            <a:r>
              <a:rPr lang="en-US" altLang="zh-CN" sz="2800" dirty="0" err="1"/>
              <a:t>oneline</a:t>
            </a:r>
            <a:r>
              <a:rPr lang="en-US" altLang="zh-CN" sz="2800" dirty="0"/>
              <a:t>  </a:t>
            </a:r>
            <a:r>
              <a:rPr lang="zh-CN" altLang="en-US" sz="2800" dirty="0"/>
              <a:t>来欣赏下</a:t>
            </a:r>
            <a:r>
              <a:rPr lang="en-US" altLang="zh-CN" sz="28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BBBE5-F108-430A-9F62-6785C190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902" y="2284215"/>
            <a:ext cx="6222196" cy="39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50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—merge/rebase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597344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git merge </a:t>
            </a:r>
            <a:r>
              <a:rPr lang="zh-CN" altLang="en-US" sz="2800" dirty="0"/>
              <a:t>和 </a:t>
            </a:r>
            <a:r>
              <a:rPr lang="en-US" altLang="zh-CN" sz="2800" dirty="0"/>
              <a:t>git rebase (1)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CF929-58EF-47DB-B692-31D49B90A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387" y="3199149"/>
            <a:ext cx="3143250" cy="3076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5571E-671A-4122-9605-82D9DC83B068}"/>
              </a:ext>
            </a:extLst>
          </p:cNvPr>
          <p:cNvSpPr/>
          <p:nvPr/>
        </p:nvSpPr>
        <p:spPr>
          <a:xfrm>
            <a:off x="1137645" y="2039649"/>
            <a:ext cx="7670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有人创建了一条远程分支“</a:t>
            </a:r>
            <a:r>
              <a:rPr lang="en-US" altLang="zh-CN" dirty="0"/>
              <a:t>origin</a:t>
            </a:r>
            <a:r>
              <a:rPr lang="zh-CN" altLang="en-US" dirty="0"/>
              <a:t>”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然后你基于这个</a:t>
            </a:r>
            <a:r>
              <a:rPr lang="en-US" altLang="zh-CN" dirty="0"/>
              <a:t>origin</a:t>
            </a:r>
            <a:r>
              <a:rPr lang="zh-CN" altLang="en-US" dirty="0"/>
              <a:t>远程分支，创建了一个</a:t>
            </a:r>
            <a:r>
              <a:rPr lang="en-US" altLang="zh-CN" dirty="0"/>
              <a:t>”</a:t>
            </a:r>
            <a:r>
              <a:rPr lang="en-US" altLang="zh-CN" dirty="0" err="1"/>
              <a:t>mywork</a:t>
            </a:r>
            <a:r>
              <a:rPr lang="en-US" altLang="zh-CN" dirty="0"/>
              <a:t>”</a:t>
            </a:r>
            <a:r>
              <a:rPr lang="zh-CN" altLang="en-US" dirty="0"/>
              <a:t>分支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73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—merge/rebase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597344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git merge </a:t>
            </a:r>
            <a:r>
              <a:rPr lang="zh-CN" altLang="en-US" sz="2800" dirty="0"/>
              <a:t>和 </a:t>
            </a:r>
            <a:r>
              <a:rPr lang="en-US" altLang="zh-CN" sz="2800" dirty="0"/>
              <a:t>git rebase (2)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5571E-671A-4122-9605-82D9DC83B068}"/>
              </a:ext>
            </a:extLst>
          </p:cNvPr>
          <p:cNvSpPr/>
          <p:nvPr/>
        </p:nvSpPr>
        <p:spPr>
          <a:xfrm>
            <a:off x="1137645" y="2039649"/>
            <a:ext cx="7670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那人继续在</a:t>
            </a:r>
            <a:r>
              <a:rPr lang="en-US" altLang="zh-CN" dirty="0"/>
              <a:t>”origin”</a:t>
            </a:r>
            <a:r>
              <a:rPr lang="zh-CN" altLang="en-US" dirty="0"/>
              <a:t>分支上提交了两笔修改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然后你基于</a:t>
            </a:r>
            <a:r>
              <a:rPr lang="en-US" altLang="zh-CN" dirty="0"/>
              <a:t>”</a:t>
            </a:r>
            <a:r>
              <a:rPr lang="en-US" altLang="zh-CN" dirty="0" err="1"/>
              <a:t>mywork</a:t>
            </a:r>
            <a:r>
              <a:rPr lang="en-US" altLang="zh-CN" dirty="0"/>
              <a:t>”</a:t>
            </a:r>
            <a:r>
              <a:rPr lang="zh-CN" altLang="en-US" dirty="0"/>
              <a:t>分支也提交了两笔修改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C12BC-A7CE-453A-99C8-C31BB445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78" y="3352681"/>
            <a:ext cx="4731780" cy="28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3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—merge/rebase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597344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git merge </a:t>
            </a:r>
            <a:r>
              <a:rPr lang="zh-CN" altLang="en-US" sz="2800" dirty="0"/>
              <a:t>和 </a:t>
            </a:r>
            <a:r>
              <a:rPr lang="en-US" altLang="zh-CN" sz="2800" dirty="0"/>
              <a:t>git rebase (2)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5571E-671A-4122-9605-82D9DC83B068}"/>
              </a:ext>
            </a:extLst>
          </p:cNvPr>
          <p:cNvSpPr/>
          <p:nvPr/>
        </p:nvSpPr>
        <p:spPr>
          <a:xfrm>
            <a:off x="1137645" y="2039649"/>
            <a:ext cx="7670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那人继续在</a:t>
            </a:r>
            <a:r>
              <a:rPr lang="en-US" altLang="zh-CN" dirty="0"/>
              <a:t>”origin”</a:t>
            </a:r>
            <a:r>
              <a:rPr lang="zh-CN" altLang="en-US" dirty="0"/>
              <a:t>分支上提交了两笔修改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然后你基于</a:t>
            </a:r>
            <a:r>
              <a:rPr lang="en-US" altLang="zh-CN" dirty="0"/>
              <a:t>”</a:t>
            </a:r>
            <a:r>
              <a:rPr lang="en-US" altLang="zh-CN" dirty="0" err="1"/>
              <a:t>mywork</a:t>
            </a:r>
            <a:r>
              <a:rPr lang="en-US" altLang="zh-CN" dirty="0"/>
              <a:t>”</a:t>
            </a:r>
            <a:r>
              <a:rPr lang="zh-CN" altLang="en-US" dirty="0"/>
              <a:t>分支也提交了两笔修改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C12BC-A7CE-453A-99C8-C31BB445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78" y="3352681"/>
            <a:ext cx="4731780" cy="28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78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—merge/rebase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git merge </a:t>
            </a:r>
            <a:r>
              <a:rPr lang="zh-CN" altLang="en-US" sz="2800" dirty="0"/>
              <a:t>和 </a:t>
            </a:r>
            <a:r>
              <a:rPr lang="en-US" altLang="zh-CN" sz="2800" dirty="0"/>
              <a:t>git rebase (3)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5571E-671A-4122-9605-82D9DC83B068}"/>
              </a:ext>
            </a:extLst>
          </p:cNvPr>
          <p:cNvSpPr/>
          <p:nvPr/>
        </p:nvSpPr>
        <p:spPr>
          <a:xfrm>
            <a:off x="1137645" y="2039649"/>
            <a:ext cx="7670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fetch                                 </a:t>
            </a:r>
            <a:r>
              <a:rPr lang="zh-CN" altLang="en-US" dirty="0"/>
              <a:t>更新</a:t>
            </a:r>
            <a:r>
              <a:rPr lang="en-US" altLang="zh-CN" dirty="0"/>
              <a:t>”origin”</a:t>
            </a:r>
            <a:r>
              <a:rPr lang="zh-CN" altLang="en-US" dirty="0"/>
              <a:t>远程分支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checkout </a:t>
            </a:r>
            <a:r>
              <a:rPr lang="en-US" altLang="zh-CN" dirty="0" err="1"/>
              <a:t>mywork</a:t>
            </a:r>
            <a:r>
              <a:rPr lang="en-US" altLang="zh-CN" dirty="0"/>
              <a:t>             </a:t>
            </a:r>
            <a:r>
              <a:rPr lang="zh-CN" altLang="en-US" dirty="0"/>
              <a:t>切换到</a:t>
            </a:r>
            <a:r>
              <a:rPr lang="en-US" altLang="zh-CN" dirty="0" err="1"/>
              <a:t>mywork</a:t>
            </a:r>
            <a:r>
              <a:rPr lang="zh-CN" altLang="en-US" dirty="0"/>
              <a:t>分支上</a:t>
            </a:r>
            <a:r>
              <a:rPr lang="en-US" altLang="zh-CN" dirty="0"/>
              <a:t>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merge origin                     </a:t>
            </a:r>
            <a:r>
              <a:rPr lang="zh-CN" altLang="en-US" dirty="0"/>
              <a:t>将</a:t>
            </a:r>
            <a:r>
              <a:rPr lang="en-US" altLang="zh-CN" dirty="0"/>
              <a:t>origin</a:t>
            </a:r>
            <a:r>
              <a:rPr lang="zh-CN" altLang="en-US" dirty="0"/>
              <a:t>分支合并如</a:t>
            </a:r>
            <a:r>
              <a:rPr lang="en-US" altLang="zh-CN" dirty="0" err="1"/>
              <a:t>mywork</a:t>
            </a:r>
            <a:r>
              <a:rPr lang="zh-CN" altLang="en-US" dirty="0"/>
              <a:t>分支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3E1FD-494A-4821-B2FD-59280F75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45" y="3239978"/>
            <a:ext cx="5852514" cy="313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—merge/rebase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git merge </a:t>
            </a:r>
            <a:r>
              <a:rPr lang="zh-CN" altLang="en-US" sz="2800" dirty="0"/>
              <a:t>和 </a:t>
            </a:r>
            <a:r>
              <a:rPr lang="en-US" altLang="zh-CN" sz="2800" dirty="0"/>
              <a:t>git rebase (4)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5571E-671A-4122-9605-82D9DC83B068}"/>
              </a:ext>
            </a:extLst>
          </p:cNvPr>
          <p:cNvSpPr/>
          <p:nvPr/>
        </p:nvSpPr>
        <p:spPr>
          <a:xfrm>
            <a:off x="1137645" y="2039649"/>
            <a:ext cx="76700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fetch                                 </a:t>
            </a:r>
            <a:r>
              <a:rPr lang="zh-CN" altLang="en-US" dirty="0"/>
              <a:t>更新</a:t>
            </a:r>
            <a:r>
              <a:rPr lang="en-US" altLang="zh-CN" dirty="0"/>
              <a:t>”origin”</a:t>
            </a:r>
            <a:r>
              <a:rPr lang="zh-CN" altLang="en-US" dirty="0"/>
              <a:t>远程分支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checkout </a:t>
            </a:r>
            <a:r>
              <a:rPr lang="en-US" altLang="zh-CN" dirty="0" err="1"/>
              <a:t>mywork</a:t>
            </a:r>
            <a:r>
              <a:rPr lang="en-US" altLang="zh-CN" dirty="0"/>
              <a:t>             </a:t>
            </a:r>
            <a:r>
              <a:rPr lang="zh-CN" altLang="en-US" dirty="0"/>
              <a:t>切换到</a:t>
            </a:r>
            <a:r>
              <a:rPr lang="en-US" altLang="zh-CN" dirty="0" err="1"/>
              <a:t>mywork</a:t>
            </a:r>
            <a:r>
              <a:rPr lang="zh-CN" altLang="en-US" dirty="0"/>
              <a:t>分支上</a:t>
            </a:r>
            <a:r>
              <a:rPr lang="en-US" altLang="zh-CN" dirty="0"/>
              <a:t>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merge rebase                   </a:t>
            </a:r>
            <a:r>
              <a:rPr lang="zh-CN" altLang="en-US" dirty="0"/>
              <a:t>将</a:t>
            </a:r>
            <a:r>
              <a:rPr lang="en-US" altLang="zh-CN" dirty="0"/>
              <a:t>origin</a:t>
            </a:r>
            <a:r>
              <a:rPr lang="zh-CN" altLang="en-US" dirty="0"/>
              <a:t>分支变基到</a:t>
            </a:r>
            <a:r>
              <a:rPr lang="en-US" altLang="zh-CN" dirty="0" err="1"/>
              <a:t>mywork</a:t>
            </a:r>
            <a:r>
              <a:rPr lang="zh-CN" altLang="en-US" dirty="0"/>
              <a:t>分支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CCF76-F4D9-4551-ADDB-9BD2FA9C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40" y="3961275"/>
            <a:ext cx="5335190" cy="25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82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—merge/rebase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git merge </a:t>
            </a:r>
            <a:r>
              <a:rPr lang="zh-CN" altLang="en-US" sz="2800" dirty="0"/>
              <a:t>和 </a:t>
            </a:r>
            <a:r>
              <a:rPr lang="en-US" altLang="zh-CN" sz="2800" dirty="0"/>
              <a:t>git rebase (5)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5571E-671A-4122-9605-82D9DC83B068}"/>
              </a:ext>
            </a:extLst>
          </p:cNvPr>
          <p:cNvSpPr/>
          <p:nvPr/>
        </p:nvSpPr>
        <p:spPr>
          <a:xfrm>
            <a:off x="1137645" y="2039649"/>
            <a:ext cx="7670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对比一下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如果</a:t>
            </a:r>
            <a:r>
              <a:rPr lang="en-US" altLang="zh-CN" dirty="0"/>
              <a:t>git log </a:t>
            </a:r>
            <a:r>
              <a:rPr lang="zh-CN" altLang="en-US" dirty="0"/>
              <a:t>的结果？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CCF76-F4D9-4551-ADDB-9BD2FA9C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26" y="3690300"/>
            <a:ext cx="4362774" cy="2070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8F83B0-9E79-4CB3-9588-A22A7A38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3476505"/>
            <a:ext cx="4248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2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Contents</a:t>
            </a:r>
          </a:p>
        </p:txBody>
      </p:sp>
      <p:sp>
        <p:nvSpPr>
          <p:cNvPr id="8" name="Shape 137">
            <a:extLst>
              <a:ext uri="{FF2B5EF4-FFF2-40B4-BE49-F238E27FC236}">
                <a16:creationId xmlns:a16="http://schemas.microsoft.com/office/drawing/2014/main" id="{729F5335-684F-484A-A90C-CC26AEF459A7}"/>
              </a:ext>
            </a:extLst>
          </p:cNvPr>
          <p:cNvSpPr txBox="1">
            <a:spLocks/>
          </p:cNvSpPr>
          <p:nvPr/>
        </p:nvSpPr>
        <p:spPr>
          <a:xfrm>
            <a:off x="1442921" y="1902621"/>
            <a:ext cx="6462600" cy="3510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Lato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          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?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找出游戏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ct val="100000"/>
              <a:buFont typeface="+mj-lt"/>
              <a:buAutoNum type="romanUcPeriod"/>
              <a:tabLst/>
              <a:defRPr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解决游戏</a:t>
            </a: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 marL="400050" lvl="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zh-CN" altLang="en-US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添加游戏功能</a:t>
            </a:r>
            <a:endParaRPr lang="en-US" altLang="zh-CN" sz="2800" kern="0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 fontAlgn="auto">
              <a:buFont typeface="+mj-lt"/>
              <a:buAutoNum type="romanUcPeriod"/>
            </a:pPr>
            <a:r>
              <a:rPr lang="en-US" altLang="zh-CN" sz="2800" kern="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8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sz="28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81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 err="1"/>
              <a:t>github</a:t>
            </a:r>
            <a:endParaRPr lang="en-US" altLang="zh-C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6EF6E-4C2D-4EDB-8F87-60F81713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8" y="2589491"/>
            <a:ext cx="7326624" cy="33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7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C2C69-518D-48C7-82C7-C48E766B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320884"/>
            <a:ext cx="7810500" cy="4200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711BE7-10ED-4417-8057-66E0920B00C4}"/>
              </a:ext>
            </a:extLst>
          </p:cNvPr>
          <p:cNvSpPr/>
          <p:nvPr/>
        </p:nvSpPr>
        <p:spPr>
          <a:xfrm>
            <a:off x="985007" y="1568441"/>
            <a:ext cx="6868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is a </a:t>
            </a:r>
            <a:r>
              <a:rPr lang="en-US" dirty="0">
                <a:solidFill>
                  <a:srgbClr val="0388A6"/>
                </a:solidFill>
                <a:latin typeface="Georgia" panose="02040502050405020303" pitchFamily="18" charset="0"/>
                <a:hlinkClick r:id="rId4"/>
              </a:rPr>
              <a:t>free and open source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 distributed version control system designed to handle everything from small to very large projects with speed and efficiency.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96AC5A-65E2-492F-AE9D-66A205ADFE68}"/>
              </a:ext>
            </a:extLst>
          </p:cNvPr>
          <p:cNvSpPr txBox="1"/>
          <p:nvPr/>
        </p:nvSpPr>
        <p:spPr>
          <a:xfrm>
            <a:off x="2740344" y="3238202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你同事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5EBC93-14EA-489B-A9ED-5FCACE9FF784}"/>
              </a:ext>
            </a:extLst>
          </p:cNvPr>
          <p:cNvSpPr txBox="1"/>
          <p:nvPr/>
        </p:nvSpPr>
        <p:spPr>
          <a:xfrm>
            <a:off x="2969301" y="4421147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60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 err="1"/>
              <a:t>asteriods</a:t>
            </a:r>
            <a:endParaRPr lang="en-US" altLang="zh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04ABF-0FBA-4C82-BCF7-74BD3B40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50" y="2360534"/>
            <a:ext cx="7326624" cy="366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69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fork</a:t>
            </a:r>
            <a:r>
              <a:rPr lang="zh-CN" altLang="en-US" sz="2800" dirty="0"/>
              <a:t>和</a:t>
            </a:r>
            <a:r>
              <a:rPr lang="en-US" altLang="zh-CN" sz="2800" dirty="0"/>
              <a:t>clone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78FEE-14E1-404D-B311-CDA6D8B8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26" y="2284215"/>
            <a:ext cx="7021348" cy="35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83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上传代码到</a:t>
            </a:r>
            <a:r>
              <a:rPr lang="en-US" altLang="zh-CN" sz="2800" dirty="0" err="1"/>
              <a:t>github</a:t>
            </a:r>
            <a:r>
              <a:rPr lang="zh-CN" altLang="en-US" sz="2800" dirty="0"/>
              <a:t>上</a:t>
            </a: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8E87C4-60B1-41C0-A343-D6258EB3020F}"/>
              </a:ext>
            </a:extLst>
          </p:cNvPr>
          <p:cNvSpPr/>
          <p:nvPr/>
        </p:nvSpPr>
        <p:spPr>
          <a:xfrm>
            <a:off x="1137645" y="2039649"/>
            <a:ext cx="7670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push origin master            </a:t>
            </a:r>
            <a:r>
              <a:rPr lang="zh-CN" altLang="en-US" dirty="0"/>
              <a:t>将本地</a:t>
            </a:r>
            <a:r>
              <a:rPr lang="en-US" altLang="zh-CN" dirty="0"/>
              <a:t>master</a:t>
            </a:r>
            <a:r>
              <a:rPr lang="zh-CN" altLang="en-US" dirty="0"/>
              <a:t>分支上传至远程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git push origin easy-mode     </a:t>
            </a:r>
            <a:r>
              <a:rPr lang="zh-CN" altLang="en-US" dirty="0"/>
              <a:t>将本地</a:t>
            </a:r>
            <a:r>
              <a:rPr lang="en-US" altLang="zh-CN" dirty="0"/>
              <a:t>easy-mode</a:t>
            </a:r>
            <a:r>
              <a:rPr lang="zh-CN" altLang="en-US" dirty="0"/>
              <a:t>分支上传至远程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142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代码上传后</a:t>
            </a:r>
            <a:endParaRPr lang="en-US" altLang="zh-C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FB446-B88D-4513-8760-BF8FEE15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275" y="2404926"/>
            <a:ext cx="7318702" cy="374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2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dirty="0"/>
              <a:t>compare </a:t>
            </a:r>
            <a:r>
              <a:rPr lang="zh-CN" altLang="en-US" sz="2800" dirty="0"/>
              <a:t>以及 </a:t>
            </a:r>
            <a:r>
              <a:rPr lang="en-US" altLang="zh-CN" sz="2800" dirty="0"/>
              <a:t>pull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C0A12-2B1A-4D40-926E-1DCE75CD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40" y="2077359"/>
            <a:ext cx="5793104" cy="40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699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协同合作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0FE2E-B231-4508-B1DD-C7CE5B63679F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布置一个作业</a:t>
            </a: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24172-47D9-4AAA-8B78-F9C6E807A0D1}"/>
              </a:ext>
            </a:extLst>
          </p:cNvPr>
          <p:cNvSpPr/>
          <p:nvPr/>
        </p:nvSpPr>
        <p:spPr>
          <a:xfrm>
            <a:off x="1366602" y="1978939"/>
            <a:ext cx="76700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创建一个</a:t>
            </a:r>
            <a:r>
              <a:rPr lang="en-US" altLang="zh-CN" dirty="0" err="1"/>
              <a:t>github</a:t>
            </a:r>
            <a:r>
              <a:rPr lang="zh-CN" altLang="en-US" dirty="0"/>
              <a:t>账户，并将伟达的</a:t>
            </a:r>
            <a:r>
              <a:rPr lang="en-US" altLang="zh-CN" dirty="0" err="1"/>
              <a:t>asteriod</a:t>
            </a:r>
            <a:r>
              <a:rPr lang="zh-CN" altLang="en-US" dirty="0"/>
              <a:t>项目</a:t>
            </a:r>
            <a:r>
              <a:rPr lang="en-US" altLang="zh-CN" dirty="0"/>
              <a:t>fork</a:t>
            </a:r>
            <a:r>
              <a:rPr lang="zh-CN" altLang="en-US" dirty="0"/>
              <a:t>到自己</a:t>
            </a:r>
            <a:r>
              <a:rPr lang="en-US" altLang="zh-CN" dirty="0" err="1"/>
              <a:t>github</a:t>
            </a:r>
            <a:r>
              <a:rPr lang="zh-CN" altLang="en-US" dirty="0"/>
              <a:t>中</a:t>
            </a:r>
            <a:endParaRPr lang="en-US" altLang="zh-CN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https://github.com/chenwade/asteroids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将</a:t>
            </a:r>
            <a:r>
              <a:rPr lang="en-US" altLang="zh-CN" dirty="0" err="1"/>
              <a:t>asteriod</a:t>
            </a:r>
            <a:r>
              <a:rPr lang="zh-CN" altLang="en-US" dirty="0"/>
              <a:t>项目克隆到自己本地目录上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在本地创建一个新分支，修改游戏金币为黄色实心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将新分支上传到自己的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对比修改，确认无误后向伟达的</a:t>
            </a:r>
            <a:r>
              <a:rPr lang="en-US" altLang="zh-CN" dirty="0" err="1"/>
              <a:t>asteriod</a:t>
            </a:r>
            <a:r>
              <a:rPr lang="zh-CN" altLang="en-US" dirty="0"/>
              <a:t>项目</a:t>
            </a:r>
            <a:r>
              <a:rPr lang="en-US" altLang="zh-CN" dirty="0"/>
              <a:t>pull request</a:t>
            </a:r>
            <a:r>
              <a:rPr lang="zh-CN" altLang="en-US" dirty="0"/>
              <a:t>，请求将新分支加入到伟达的</a:t>
            </a:r>
            <a:r>
              <a:rPr lang="en-US" altLang="zh-CN" dirty="0" err="1"/>
              <a:t>asteriod</a:t>
            </a:r>
            <a:r>
              <a:rPr lang="zh-CN" altLang="en-US" dirty="0"/>
              <a:t>项目中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65071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434CE9-6A58-4A50-AFCC-62690BAA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" y="1767237"/>
            <a:ext cx="9144000" cy="3323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1D54E6-F143-4CB1-BD04-E841EFBF1EB8}"/>
              </a:ext>
            </a:extLst>
          </p:cNvPr>
          <p:cNvSpPr txBox="1"/>
          <p:nvPr/>
        </p:nvSpPr>
        <p:spPr>
          <a:xfrm>
            <a:off x="908688" y="1455719"/>
            <a:ext cx="783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800" dirty="0"/>
              <a:t>参考资料：</a:t>
            </a:r>
            <a:endParaRPr lang="en-US" altLang="zh-CN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2A6C8-7911-4D27-A954-ED0A8162A04F}"/>
              </a:ext>
            </a:extLst>
          </p:cNvPr>
          <p:cNvSpPr/>
          <p:nvPr/>
        </p:nvSpPr>
        <p:spPr>
          <a:xfrm>
            <a:off x="1366602" y="1978939"/>
            <a:ext cx="7670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dirty="0"/>
              <a:t>Udacity      </a:t>
            </a:r>
            <a:r>
              <a:rPr lang="zh-CN" altLang="en-US" dirty="0"/>
              <a:t>如何使用</a:t>
            </a:r>
            <a:r>
              <a:rPr lang="en-US" altLang="zh-CN" dirty="0"/>
              <a:t>git</a:t>
            </a:r>
            <a:r>
              <a:rPr lang="zh-CN" altLang="en-US" dirty="0"/>
              <a:t>和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zh-CN" altLang="en-US" dirty="0"/>
              <a:t>廖雪峰       </a:t>
            </a:r>
            <a:r>
              <a:rPr lang="en-US" altLang="zh-CN" dirty="0"/>
              <a:t>git </a:t>
            </a:r>
            <a:r>
              <a:rPr lang="zh-CN" altLang="en-US" dirty="0"/>
              <a:t>教程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45510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WordArt 5"/>
          <p:cNvSpPr>
            <a:spLocks noChangeArrowheads="1" noChangeShapeType="1" noTextEdit="1"/>
          </p:cNvSpPr>
          <p:nvPr/>
        </p:nvSpPr>
        <p:spPr bwMode="gray">
          <a:xfrm>
            <a:off x="2133600" y="3200400"/>
            <a:ext cx="51816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71842" dir="2700000" algn="ctr" rotWithShape="0">
                    <a:schemeClr val="tx1">
                      <a:alpha val="50000"/>
                    </a:schemeClr>
                  </a:outerShdw>
                </a:effectLst>
                <a:latin typeface="黑体" pitchFamily="49" charset="-122"/>
                <a:ea typeface="黑体" pitchFamily="49" charset="-122"/>
                <a:cs typeface="Arial"/>
              </a:rPr>
              <a:t>THANK YOU</a:t>
            </a:r>
            <a:endParaRPr lang="zh-CN" altLang="en-US" sz="36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hlink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71842" dir="2700000" algn="ctr" rotWithShape="0">
                  <a:schemeClr val="tx1">
                    <a:alpha val="50000"/>
                  </a:schemeClr>
                </a:outerShdw>
              </a:effectLst>
              <a:latin typeface="黑体" pitchFamily="49" charset="-122"/>
              <a:ea typeface="黑体" pitchFamily="49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7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BEC93B-BB51-415E-9434-DDBA5B61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31" y="2224609"/>
            <a:ext cx="8001000" cy="4283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711BE7-10ED-4417-8057-66E0920B00C4}"/>
              </a:ext>
            </a:extLst>
          </p:cNvPr>
          <p:cNvSpPr/>
          <p:nvPr/>
        </p:nvSpPr>
        <p:spPr>
          <a:xfrm>
            <a:off x="985007" y="1568441"/>
            <a:ext cx="6868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is a </a:t>
            </a:r>
            <a:r>
              <a:rPr lang="en-US" dirty="0">
                <a:solidFill>
                  <a:srgbClr val="0388A6"/>
                </a:solidFill>
                <a:latin typeface="Georgia" panose="02040502050405020303" pitchFamily="18" charset="0"/>
                <a:hlinkClick r:id="rId4"/>
              </a:rPr>
              <a:t>free and open source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 distributed version control system designed to handle everything from small to very large projects with speed and efficiency.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96AC5A-65E2-492F-AE9D-66A205ADFE68}"/>
              </a:ext>
            </a:extLst>
          </p:cNvPr>
          <p:cNvSpPr txBox="1"/>
          <p:nvPr/>
        </p:nvSpPr>
        <p:spPr>
          <a:xfrm>
            <a:off x="2740344" y="3238202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你同事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5EBC93-14EA-489B-A9ED-5FCACE9FF784}"/>
              </a:ext>
            </a:extLst>
          </p:cNvPr>
          <p:cNvSpPr txBox="1"/>
          <p:nvPr/>
        </p:nvSpPr>
        <p:spPr>
          <a:xfrm>
            <a:off x="2969301" y="4421147"/>
            <a:ext cx="1144785" cy="38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9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025" y="365125"/>
            <a:ext cx="6807200" cy="634365"/>
          </a:xfrm>
        </p:spPr>
        <p:txBody>
          <a:bodyPr/>
          <a:lstStyle/>
          <a:p>
            <a:pPr algn="l"/>
            <a:r>
              <a:rPr lang="en-US" altLang="zh-CN" dirty="0"/>
              <a:t>          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711BE7-10ED-4417-8057-66E0920B00C4}"/>
              </a:ext>
            </a:extLst>
          </p:cNvPr>
          <p:cNvSpPr/>
          <p:nvPr/>
        </p:nvSpPr>
        <p:spPr>
          <a:xfrm>
            <a:off x="985007" y="1568441"/>
            <a:ext cx="6868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Git is a </a:t>
            </a:r>
            <a:r>
              <a:rPr lang="en-US" dirty="0">
                <a:solidFill>
                  <a:srgbClr val="0388A6"/>
                </a:solidFill>
                <a:latin typeface="Georgia" panose="02040502050405020303" pitchFamily="18" charset="0"/>
                <a:hlinkClick r:id="rId3"/>
              </a:rPr>
              <a:t>free and open source</a:t>
            </a:r>
            <a:r>
              <a:rPr lang="en-US" dirty="0">
                <a:solidFill>
                  <a:srgbClr val="4E443C"/>
                </a:solidFill>
                <a:latin typeface="Georgia" panose="02040502050405020303" pitchFamily="18" charset="0"/>
              </a:rPr>
              <a:t> distributed version control system designed to handle everything from small to very large projects with speed and efficiency.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39DC3B-C2A6-4CB4-8ED8-C7367F29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85" y="2439829"/>
            <a:ext cx="6708932" cy="38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11881"/>
      </p:ext>
    </p:extLst>
  </p:cSld>
  <p:clrMapOvr>
    <a:masterClrMapping/>
  </p:clrMapOvr>
</p:sld>
</file>

<file path=ppt/theme/theme1.xml><?xml version="1.0" encoding="utf-8"?>
<a:theme xmlns:a="http://schemas.openxmlformats.org/drawingml/2006/main" name="sample">
  <a:themeElements>
    <a:clrScheme name="sample 3">
      <a:dk1>
        <a:srgbClr val="000000"/>
      </a:dk1>
      <a:lt1>
        <a:srgbClr val="FFFFFF"/>
      </a:lt1>
      <a:dk2>
        <a:srgbClr val="173D89"/>
      </a:dk2>
      <a:lt2>
        <a:srgbClr val="969696"/>
      </a:lt2>
      <a:accent1>
        <a:srgbClr val="9181E1"/>
      </a:accent1>
      <a:accent2>
        <a:srgbClr val="4CD2AF"/>
      </a:accent2>
      <a:accent3>
        <a:srgbClr val="FFFFFF"/>
      </a:accent3>
      <a:accent4>
        <a:srgbClr val="000000"/>
      </a:accent4>
      <a:accent5>
        <a:srgbClr val="C7C1EE"/>
      </a:accent5>
      <a:accent6>
        <a:srgbClr val="44BE9E"/>
      </a:accent6>
      <a:hlink>
        <a:srgbClr val="5FB6F1"/>
      </a:hlink>
      <a:folHlink>
        <a:srgbClr val="94B1EC"/>
      </a:folHlink>
    </a:clrScheme>
    <a:fontScheme name="sampl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000000"/>
        </a:dk1>
        <a:lt1>
          <a:srgbClr val="FFFFFF"/>
        </a:lt1>
        <a:dk2>
          <a:srgbClr val="7E6256"/>
        </a:dk2>
        <a:lt2>
          <a:srgbClr val="969696"/>
        </a:lt2>
        <a:accent1>
          <a:srgbClr val="E4CF84"/>
        </a:accent1>
        <a:accent2>
          <a:srgbClr val="92A5E0"/>
        </a:accent2>
        <a:accent3>
          <a:srgbClr val="FFFFFF"/>
        </a:accent3>
        <a:accent4>
          <a:srgbClr val="000000"/>
        </a:accent4>
        <a:accent5>
          <a:srgbClr val="EFE4C2"/>
        </a:accent5>
        <a:accent6>
          <a:srgbClr val="8495CB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8DB1F3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7FA0DC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00"/>
        </a:dk1>
        <a:lt1>
          <a:srgbClr val="FFFFFF"/>
        </a:lt1>
        <a:dk2>
          <a:srgbClr val="173D89"/>
        </a:dk2>
        <a:lt2>
          <a:srgbClr val="969696"/>
        </a:lt2>
        <a:accent1>
          <a:srgbClr val="9181E1"/>
        </a:accent1>
        <a:accent2>
          <a:srgbClr val="4CD2AF"/>
        </a:accent2>
        <a:accent3>
          <a:srgbClr val="FFFFFF"/>
        </a:accent3>
        <a:accent4>
          <a:srgbClr val="000000"/>
        </a:accent4>
        <a:accent5>
          <a:srgbClr val="C7C1EE"/>
        </a:accent5>
        <a:accent6>
          <a:srgbClr val="44BE9E"/>
        </a:accent6>
        <a:hlink>
          <a:srgbClr val="5FB6F1"/>
        </a:hlink>
        <a:folHlink>
          <a:srgbClr val="94B1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23961</TotalTime>
  <Words>2009</Words>
  <Application>Microsoft Office PowerPoint</Application>
  <PresentationFormat>On-screen Show (4:3)</PresentationFormat>
  <Paragraphs>381</Paragraphs>
  <Slides>78</Slides>
  <Notes>78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Courier</vt:lpstr>
      <vt:lpstr>Helvetica Neue</vt:lpstr>
      <vt:lpstr>Lato</vt:lpstr>
      <vt:lpstr>仿宋_GB2312</vt:lpstr>
      <vt:lpstr>宋体</vt:lpstr>
      <vt:lpstr>微软雅黑</vt:lpstr>
      <vt:lpstr>黑体</vt:lpstr>
      <vt:lpstr>Arial</vt:lpstr>
      <vt:lpstr>Calibri</vt:lpstr>
      <vt:lpstr>Georgia</vt:lpstr>
      <vt:lpstr>Tahoma</vt:lpstr>
      <vt:lpstr>Times New Roman</vt:lpstr>
      <vt:lpstr>Wingdings</vt:lpstr>
      <vt:lpstr>sample</vt:lpstr>
      <vt:lpstr>     </vt:lpstr>
      <vt:lpstr>精英计划</vt:lpstr>
      <vt:lpstr>      Contents</vt:lpstr>
      <vt:lpstr>      Contents</vt:lpstr>
      <vt:lpstr>              Git?</vt:lpstr>
      <vt:lpstr>              Git?</vt:lpstr>
      <vt:lpstr>              Git?</vt:lpstr>
      <vt:lpstr>              Git?</vt:lpstr>
      <vt:lpstr>              Git?</vt:lpstr>
      <vt:lpstr>      Contents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        寻找游戏bug</vt:lpstr>
      <vt:lpstr>      Contents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        解决游戏bug</vt:lpstr>
      <vt:lpstr>      Contents</vt:lpstr>
      <vt:lpstr>              添加游戏功能—分支</vt:lpstr>
      <vt:lpstr>         添加游戏功能—分支</vt:lpstr>
      <vt:lpstr>     添加游戏功能—easy-mode</vt:lpstr>
      <vt:lpstr>PowerPoint Presentation</vt:lpstr>
      <vt:lpstr>     添加游戏功能—coins</vt:lpstr>
      <vt:lpstr>   添加游戏功能—coins</vt:lpstr>
      <vt:lpstr> 添加游戏功能—coins</vt:lpstr>
      <vt:lpstr>   添加游戏功能—coins</vt:lpstr>
      <vt:lpstr>   添加游戏功能—coins</vt:lpstr>
      <vt:lpstr>   添加游戏功能—coins</vt:lpstr>
      <vt:lpstr>   添加游戏功能—coins</vt:lpstr>
      <vt:lpstr>   添加游戏功能—coins</vt:lpstr>
      <vt:lpstr>   添加游戏功能—coins</vt:lpstr>
      <vt:lpstr> 添加游戏功能—再看easy-mode</vt:lpstr>
      <vt:lpstr>添加游戏功能—再看easy-mode</vt:lpstr>
      <vt:lpstr>   添加游戏功能—再看easy-mode</vt:lpstr>
      <vt:lpstr> 添加游戏功能—再看easy-mode</vt:lpstr>
      <vt:lpstr>   添加游戏功能—合并新功能</vt:lpstr>
      <vt:lpstr>   添加游戏功能—合并新功能</vt:lpstr>
      <vt:lpstr>   添加游戏功能—merge/rebase</vt:lpstr>
      <vt:lpstr>   添加游戏功能—merge/rebase</vt:lpstr>
      <vt:lpstr>   添加游戏功能—merge/rebase</vt:lpstr>
      <vt:lpstr>   添加游戏功能—merge/rebase</vt:lpstr>
      <vt:lpstr>   添加游戏功能—merge/rebase</vt:lpstr>
      <vt:lpstr>   添加游戏功能—merge/rebase</vt:lpstr>
      <vt:lpstr>      Contents</vt:lpstr>
      <vt:lpstr>         github协同合作</vt:lpstr>
      <vt:lpstr>         github协同合作</vt:lpstr>
      <vt:lpstr>         github协同合作</vt:lpstr>
      <vt:lpstr>         github协同合作</vt:lpstr>
      <vt:lpstr>         github协同合作</vt:lpstr>
      <vt:lpstr>         github协同合作</vt:lpstr>
      <vt:lpstr>         github协同合作</vt:lpstr>
      <vt:lpstr>PowerPoint Presentation</vt:lpstr>
      <vt:lpstr>PowerPoint Presentation</vt:lpstr>
      <vt:lpstr>PowerPoint Presentation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Weida Chen</cp:lastModifiedBy>
  <cp:revision>2329</cp:revision>
  <dcterms:created xsi:type="dcterms:W3CDTF">2004-08-26T06:30:00Z</dcterms:created>
  <dcterms:modified xsi:type="dcterms:W3CDTF">2018-07-20T02:20:38Z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